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94.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Lst>
  <p:sldSz cy="5143500" cx="9144000"/>
  <p:notesSz cx="6858000" cy="9144000"/>
  <p:embeddedFontLst>
    <p:embeddedFont>
      <p:font typeface="Roboto"/>
      <p:regular r:id="rId99"/>
      <p:bold r:id="rId100"/>
      <p:italic r:id="rId101"/>
      <p:boldItalic r:id="rId10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2" Type="http://schemas.openxmlformats.org/officeDocument/2006/relationships/font" Target="fonts/Roboto-boldItalic.fntdata"/><Relationship Id="rId101" Type="http://schemas.openxmlformats.org/officeDocument/2006/relationships/font" Target="fonts/Roboto-italic.fntdata"/><Relationship Id="rId100" Type="http://schemas.openxmlformats.org/officeDocument/2006/relationships/font" Target="fonts/Roboto-bold.fntdata"/><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font" Target="fonts/Roboto-regular.fntdata"/><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9"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 name="Shape 56"/>
        <p:cNvGrpSpPr/>
        <p:nvPr/>
      </p:nvGrpSpPr>
      <p:grpSpPr>
        <a:xfrm>
          <a:off x="0" y="0"/>
          <a:ext cx="0" cy="0"/>
          <a:chOff x="0" y="0"/>
          <a:chExt cx="0" cy="0"/>
        </a:xfrm>
      </p:grpSpPr>
      <p:sp>
        <p:nvSpPr>
          <p:cNvPr id="57" name="Shape 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 name="Shape 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 name="Shape 63"/>
        <p:cNvGrpSpPr/>
        <p:nvPr/>
      </p:nvGrpSpPr>
      <p:grpSpPr>
        <a:xfrm>
          <a:off x="0" y="0"/>
          <a:ext cx="0" cy="0"/>
          <a:chOff x="0" y="0"/>
          <a:chExt cx="0" cy="0"/>
        </a:xfrm>
      </p:grpSpPr>
      <p:sp>
        <p:nvSpPr>
          <p:cNvPr id="64" name="Shape 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 name="Shape 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8" name="Shape 78"/>
        <p:cNvGrpSpPr/>
        <p:nvPr/>
      </p:nvGrpSpPr>
      <p:grpSpPr>
        <a:xfrm>
          <a:off x="0" y="0"/>
          <a:ext cx="0" cy="0"/>
          <a:chOff x="0" y="0"/>
          <a:chExt cx="0" cy="0"/>
        </a:xfrm>
      </p:grpSpPr>
      <p:sp>
        <p:nvSpPr>
          <p:cNvPr id="79" name="Shape 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0" name="Shape 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0" name="Shape 100"/>
        <p:cNvGrpSpPr/>
        <p:nvPr/>
      </p:nvGrpSpPr>
      <p:grpSpPr>
        <a:xfrm>
          <a:off x="0" y="0"/>
          <a:ext cx="0" cy="0"/>
          <a:chOff x="0" y="0"/>
          <a:chExt cx="0" cy="0"/>
        </a:xfrm>
      </p:grpSpPr>
      <p:sp>
        <p:nvSpPr>
          <p:cNvPr id="101" name="Shape 1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 name="Shape 1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8" name="Shape 108"/>
        <p:cNvGrpSpPr/>
        <p:nvPr/>
      </p:nvGrpSpPr>
      <p:grpSpPr>
        <a:xfrm>
          <a:off x="0" y="0"/>
          <a:ext cx="0" cy="0"/>
          <a:chOff x="0" y="0"/>
          <a:chExt cx="0" cy="0"/>
        </a:xfrm>
      </p:grpSpPr>
      <p:sp>
        <p:nvSpPr>
          <p:cNvPr id="109" name="Shape 10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0" name="Shape 11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7" name="Shape 1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2" name="Shape 122"/>
        <p:cNvGrpSpPr/>
        <p:nvPr/>
      </p:nvGrpSpPr>
      <p:grpSpPr>
        <a:xfrm>
          <a:off x="0" y="0"/>
          <a:ext cx="0" cy="0"/>
          <a:chOff x="0" y="0"/>
          <a:chExt cx="0" cy="0"/>
        </a:xfrm>
      </p:grpSpPr>
      <p:sp>
        <p:nvSpPr>
          <p:cNvPr id="123" name="Shape 1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4" name="Shape 12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8" name="Shape 128"/>
        <p:cNvGrpSpPr/>
        <p:nvPr/>
      </p:nvGrpSpPr>
      <p:grpSpPr>
        <a:xfrm>
          <a:off x="0" y="0"/>
          <a:ext cx="0" cy="0"/>
          <a:chOff x="0" y="0"/>
          <a:chExt cx="0" cy="0"/>
        </a:xfrm>
      </p:grpSpPr>
      <p:sp>
        <p:nvSpPr>
          <p:cNvPr id="129" name="Shape 1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0" name="Shape 13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4" name="Shape 144"/>
        <p:cNvGrpSpPr/>
        <p:nvPr/>
      </p:nvGrpSpPr>
      <p:grpSpPr>
        <a:xfrm>
          <a:off x="0" y="0"/>
          <a:ext cx="0" cy="0"/>
          <a:chOff x="0" y="0"/>
          <a:chExt cx="0" cy="0"/>
        </a:xfrm>
      </p:grpSpPr>
      <p:sp>
        <p:nvSpPr>
          <p:cNvPr id="145" name="Shape 1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6" name="Shape 14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2" name="Shape 152"/>
        <p:cNvGrpSpPr/>
        <p:nvPr/>
      </p:nvGrpSpPr>
      <p:grpSpPr>
        <a:xfrm>
          <a:off x="0" y="0"/>
          <a:ext cx="0" cy="0"/>
          <a:chOff x="0" y="0"/>
          <a:chExt cx="0" cy="0"/>
        </a:xfrm>
      </p:grpSpPr>
      <p:sp>
        <p:nvSpPr>
          <p:cNvPr id="153" name="Shape 1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4" name="Shape 15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1" name="Shape 161"/>
        <p:cNvGrpSpPr/>
        <p:nvPr/>
      </p:nvGrpSpPr>
      <p:grpSpPr>
        <a:xfrm>
          <a:off x="0" y="0"/>
          <a:ext cx="0" cy="0"/>
          <a:chOff x="0" y="0"/>
          <a:chExt cx="0" cy="0"/>
        </a:xfrm>
      </p:grpSpPr>
      <p:sp>
        <p:nvSpPr>
          <p:cNvPr id="162" name="Shape 1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3" name="Shape 16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9" name="Shape 169"/>
        <p:cNvGrpSpPr/>
        <p:nvPr/>
      </p:nvGrpSpPr>
      <p:grpSpPr>
        <a:xfrm>
          <a:off x="0" y="0"/>
          <a:ext cx="0" cy="0"/>
          <a:chOff x="0" y="0"/>
          <a:chExt cx="0" cy="0"/>
        </a:xfrm>
      </p:grpSpPr>
      <p:sp>
        <p:nvSpPr>
          <p:cNvPr id="170" name="Shape 1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1" name="Shape 1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7" name="Shape 177"/>
        <p:cNvGrpSpPr/>
        <p:nvPr/>
      </p:nvGrpSpPr>
      <p:grpSpPr>
        <a:xfrm>
          <a:off x="0" y="0"/>
          <a:ext cx="0" cy="0"/>
          <a:chOff x="0" y="0"/>
          <a:chExt cx="0" cy="0"/>
        </a:xfrm>
      </p:grpSpPr>
      <p:sp>
        <p:nvSpPr>
          <p:cNvPr id="178" name="Shape 1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9" name="Shape 1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6" name="Shape 18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3" name="Shape 1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9" name="Shape 199"/>
        <p:cNvGrpSpPr/>
        <p:nvPr/>
      </p:nvGrpSpPr>
      <p:grpSpPr>
        <a:xfrm>
          <a:off x="0" y="0"/>
          <a:ext cx="0" cy="0"/>
          <a:chOff x="0" y="0"/>
          <a:chExt cx="0" cy="0"/>
        </a:xfrm>
      </p:grpSpPr>
      <p:sp>
        <p:nvSpPr>
          <p:cNvPr id="200" name="Shape 2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1" name="Shape 2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7" name="Shape 207"/>
        <p:cNvGrpSpPr/>
        <p:nvPr/>
      </p:nvGrpSpPr>
      <p:grpSpPr>
        <a:xfrm>
          <a:off x="0" y="0"/>
          <a:ext cx="0" cy="0"/>
          <a:chOff x="0" y="0"/>
          <a:chExt cx="0" cy="0"/>
        </a:xfrm>
      </p:grpSpPr>
      <p:sp>
        <p:nvSpPr>
          <p:cNvPr id="208" name="Shape 20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9" name="Shape 20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3" name="Shape 223"/>
        <p:cNvGrpSpPr/>
        <p:nvPr/>
      </p:nvGrpSpPr>
      <p:grpSpPr>
        <a:xfrm>
          <a:off x="0" y="0"/>
          <a:ext cx="0" cy="0"/>
          <a:chOff x="0" y="0"/>
          <a:chExt cx="0" cy="0"/>
        </a:xfrm>
      </p:grpSpPr>
      <p:sp>
        <p:nvSpPr>
          <p:cNvPr id="224" name="Shape 2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5" name="Shape 2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1" name="Shape 231"/>
        <p:cNvGrpSpPr/>
        <p:nvPr/>
      </p:nvGrpSpPr>
      <p:grpSpPr>
        <a:xfrm>
          <a:off x="0" y="0"/>
          <a:ext cx="0" cy="0"/>
          <a:chOff x="0" y="0"/>
          <a:chExt cx="0" cy="0"/>
        </a:xfrm>
      </p:grpSpPr>
      <p:sp>
        <p:nvSpPr>
          <p:cNvPr id="232" name="Shape 2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3" name="Shape 23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9" name="Shape 239"/>
        <p:cNvGrpSpPr/>
        <p:nvPr/>
      </p:nvGrpSpPr>
      <p:grpSpPr>
        <a:xfrm>
          <a:off x="0" y="0"/>
          <a:ext cx="0" cy="0"/>
          <a:chOff x="0" y="0"/>
          <a:chExt cx="0" cy="0"/>
        </a:xfrm>
      </p:grpSpPr>
      <p:sp>
        <p:nvSpPr>
          <p:cNvPr id="240" name="Shape 2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1" name="Shape 24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 name="Shape 247"/>
        <p:cNvGrpSpPr/>
        <p:nvPr/>
      </p:nvGrpSpPr>
      <p:grpSpPr>
        <a:xfrm>
          <a:off x="0" y="0"/>
          <a:ext cx="0" cy="0"/>
          <a:chOff x="0" y="0"/>
          <a:chExt cx="0" cy="0"/>
        </a:xfrm>
      </p:grpSpPr>
      <p:sp>
        <p:nvSpPr>
          <p:cNvPr id="248" name="Shape 2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9" name="Shape 24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7" name="Shape 25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5" name="Shape 2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1" name="Shape 271"/>
        <p:cNvGrpSpPr/>
        <p:nvPr/>
      </p:nvGrpSpPr>
      <p:grpSpPr>
        <a:xfrm>
          <a:off x="0" y="0"/>
          <a:ext cx="0" cy="0"/>
          <a:chOff x="0" y="0"/>
          <a:chExt cx="0" cy="0"/>
        </a:xfrm>
      </p:grpSpPr>
      <p:sp>
        <p:nvSpPr>
          <p:cNvPr id="272" name="Shape 2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3" name="Shape 2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8" name="Shape 278"/>
        <p:cNvGrpSpPr/>
        <p:nvPr/>
      </p:nvGrpSpPr>
      <p:grpSpPr>
        <a:xfrm>
          <a:off x="0" y="0"/>
          <a:ext cx="0" cy="0"/>
          <a:chOff x="0" y="0"/>
          <a:chExt cx="0" cy="0"/>
        </a:xfrm>
      </p:grpSpPr>
      <p:sp>
        <p:nvSpPr>
          <p:cNvPr id="279" name="Shape 2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0" name="Shape 2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4" name="Shape 294"/>
        <p:cNvGrpSpPr/>
        <p:nvPr/>
      </p:nvGrpSpPr>
      <p:grpSpPr>
        <a:xfrm>
          <a:off x="0" y="0"/>
          <a:ext cx="0" cy="0"/>
          <a:chOff x="0" y="0"/>
          <a:chExt cx="0" cy="0"/>
        </a:xfrm>
      </p:grpSpPr>
      <p:sp>
        <p:nvSpPr>
          <p:cNvPr id="295" name="Shape 2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6" name="Shape 2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2" name="Shape 302"/>
        <p:cNvGrpSpPr/>
        <p:nvPr/>
      </p:nvGrpSpPr>
      <p:grpSpPr>
        <a:xfrm>
          <a:off x="0" y="0"/>
          <a:ext cx="0" cy="0"/>
          <a:chOff x="0" y="0"/>
          <a:chExt cx="0" cy="0"/>
        </a:xfrm>
      </p:grpSpPr>
      <p:sp>
        <p:nvSpPr>
          <p:cNvPr id="303" name="Shape 3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4" name="Shape 3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0" name="Shape 310"/>
        <p:cNvGrpSpPr/>
        <p:nvPr/>
      </p:nvGrpSpPr>
      <p:grpSpPr>
        <a:xfrm>
          <a:off x="0" y="0"/>
          <a:ext cx="0" cy="0"/>
          <a:chOff x="0" y="0"/>
          <a:chExt cx="0" cy="0"/>
        </a:xfrm>
      </p:grpSpPr>
      <p:sp>
        <p:nvSpPr>
          <p:cNvPr id="311" name="Shape 3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2" name="Shape 31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8" name="Shape 318"/>
        <p:cNvGrpSpPr/>
        <p:nvPr/>
      </p:nvGrpSpPr>
      <p:grpSpPr>
        <a:xfrm>
          <a:off x="0" y="0"/>
          <a:ext cx="0" cy="0"/>
          <a:chOff x="0" y="0"/>
          <a:chExt cx="0" cy="0"/>
        </a:xfrm>
      </p:grpSpPr>
      <p:sp>
        <p:nvSpPr>
          <p:cNvPr id="319" name="Shape 3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0" name="Shape 3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6" name="Shape 326"/>
        <p:cNvGrpSpPr/>
        <p:nvPr/>
      </p:nvGrpSpPr>
      <p:grpSpPr>
        <a:xfrm>
          <a:off x="0" y="0"/>
          <a:ext cx="0" cy="0"/>
          <a:chOff x="0" y="0"/>
          <a:chExt cx="0" cy="0"/>
        </a:xfrm>
      </p:grpSpPr>
      <p:sp>
        <p:nvSpPr>
          <p:cNvPr id="327" name="Shape 3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8" name="Shape 3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4" name="Shape 334"/>
        <p:cNvGrpSpPr/>
        <p:nvPr/>
      </p:nvGrpSpPr>
      <p:grpSpPr>
        <a:xfrm>
          <a:off x="0" y="0"/>
          <a:ext cx="0" cy="0"/>
          <a:chOff x="0" y="0"/>
          <a:chExt cx="0" cy="0"/>
        </a:xfrm>
      </p:grpSpPr>
      <p:sp>
        <p:nvSpPr>
          <p:cNvPr id="335" name="Shape 3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6" name="Shape 33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2" name="Shape 342"/>
        <p:cNvGrpSpPr/>
        <p:nvPr/>
      </p:nvGrpSpPr>
      <p:grpSpPr>
        <a:xfrm>
          <a:off x="0" y="0"/>
          <a:ext cx="0" cy="0"/>
          <a:chOff x="0" y="0"/>
          <a:chExt cx="0" cy="0"/>
        </a:xfrm>
      </p:grpSpPr>
      <p:sp>
        <p:nvSpPr>
          <p:cNvPr id="343" name="Shape 3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4" name="Shape 3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0" name="Shape 350"/>
        <p:cNvGrpSpPr/>
        <p:nvPr/>
      </p:nvGrpSpPr>
      <p:grpSpPr>
        <a:xfrm>
          <a:off x="0" y="0"/>
          <a:ext cx="0" cy="0"/>
          <a:chOff x="0" y="0"/>
          <a:chExt cx="0" cy="0"/>
        </a:xfrm>
      </p:grpSpPr>
      <p:sp>
        <p:nvSpPr>
          <p:cNvPr id="351" name="Shape 3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2" name="Shape 3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8" name="Shape 358"/>
        <p:cNvGrpSpPr/>
        <p:nvPr/>
      </p:nvGrpSpPr>
      <p:grpSpPr>
        <a:xfrm>
          <a:off x="0" y="0"/>
          <a:ext cx="0" cy="0"/>
          <a:chOff x="0" y="0"/>
          <a:chExt cx="0" cy="0"/>
        </a:xfrm>
      </p:grpSpPr>
      <p:sp>
        <p:nvSpPr>
          <p:cNvPr id="359" name="Shape 3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0" name="Shape 3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4" name="Shape 364"/>
        <p:cNvGrpSpPr/>
        <p:nvPr/>
      </p:nvGrpSpPr>
      <p:grpSpPr>
        <a:xfrm>
          <a:off x="0" y="0"/>
          <a:ext cx="0" cy="0"/>
          <a:chOff x="0" y="0"/>
          <a:chExt cx="0" cy="0"/>
        </a:xfrm>
      </p:grpSpPr>
      <p:sp>
        <p:nvSpPr>
          <p:cNvPr id="365" name="Shape 3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6" name="Shape 3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2" name="Shape 372"/>
        <p:cNvGrpSpPr/>
        <p:nvPr/>
      </p:nvGrpSpPr>
      <p:grpSpPr>
        <a:xfrm>
          <a:off x="0" y="0"/>
          <a:ext cx="0" cy="0"/>
          <a:chOff x="0" y="0"/>
          <a:chExt cx="0" cy="0"/>
        </a:xfrm>
      </p:grpSpPr>
      <p:sp>
        <p:nvSpPr>
          <p:cNvPr id="373" name="Shape 3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4" name="Shape 3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0" name="Shape 380"/>
        <p:cNvGrpSpPr/>
        <p:nvPr/>
      </p:nvGrpSpPr>
      <p:grpSpPr>
        <a:xfrm>
          <a:off x="0" y="0"/>
          <a:ext cx="0" cy="0"/>
          <a:chOff x="0" y="0"/>
          <a:chExt cx="0" cy="0"/>
        </a:xfrm>
      </p:grpSpPr>
      <p:sp>
        <p:nvSpPr>
          <p:cNvPr id="381" name="Shape 3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2" name="Shape 3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7" name="Shape 387"/>
        <p:cNvGrpSpPr/>
        <p:nvPr/>
      </p:nvGrpSpPr>
      <p:grpSpPr>
        <a:xfrm>
          <a:off x="0" y="0"/>
          <a:ext cx="0" cy="0"/>
          <a:chOff x="0" y="0"/>
          <a:chExt cx="0" cy="0"/>
        </a:xfrm>
      </p:grpSpPr>
      <p:sp>
        <p:nvSpPr>
          <p:cNvPr id="388" name="Shape 3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9" name="Shape 3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3" name="Shape 393"/>
        <p:cNvGrpSpPr/>
        <p:nvPr/>
      </p:nvGrpSpPr>
      <p:grpSpPr>
        <a:xfrm>
          <a:off x="0" y="0"/>
          <a:ext cx="0" cy="0"/>
          <a:chOff x="0" y="0"/>
          <a:chExt cx="0" cy="0"/>
        </a:xfrm>
      </p:grpSpPr>
      <p:sp>
        <p:nvSpPr>
          <p:cNvPr id="394" name="Shape 3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5" name="Shape 3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1" name="Shape 401"/>
        <p:cNvGrpSpPr/>
        <p:nvPr/>
      </p:nvGrpSpPr>
      <p:grpSpPr>
        <a:xfrm>
          <a:off x="0" y="0"/>
          <a:ext cx="0" cy="0"/>
          <a:chOff x="0" y="0"/>
          <a:chExt cx="0" cy="0"/>
        </a:xfrm>
      </p:grpSpPr>
      <p:sp>
        <p:nvSpPr>
          <p:cNvPr id="402" name="Shape 4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3" name="Shape 40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9" name="Shape 409"/>
        <p:cNvGrpSpPr/>
        <p:nvPr/>
      </p:nvGrpSpPr>
      <p:grpSpPr>
        <a:xfrm>
          <a:off x="0" y="0"/>
          <a:ext cx="0" cy="0"/>
          <a:chOff x="0" y="0"/>
          <a:chExt cx="0" cy="0"/>
        </a:xfrm>
      </p:grpSpPr>
      <p:sp>
        <p:nvSpPr>
          <p:cNvPr id="410" name="Shape 4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11" name="Shape 4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8" name="Shape 418"/>
        <p:cNvGrpSpPr/>
        <p:nvPr/>
      </p:nvGrpSpPr>
      <p:grpSpPr>
        <a:xfrm>
          <a:off x="0" y="0"/>
          <a:ext cx="0" cy="0"/>
          <a:chOff x="0" y="0"/>
          <a:chExt cx="0" cy="0"/>
        </a:xfrm>
      </p:grpSpPr>
      <p:sp>
        <p:nvSpPr>
          <p:cNvPr id="419" name="Shape 4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0" name="Shape 4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6" name="Shape 426"/>
        <p:cNvGrpSpPr/>
        <p:nvPr/>
      </p:nvGrpSpPr>
      <p:grpSpPr>
        <a:xfrm>
          <a:off x="0" y="0"/>
          <a:ext cx="0" cy="0"/>
          <a:chOff x="0" y="0"/>
          <a:chExt cx="0" cy="0"/>
        </a:xfrm>
      </p:grpSpPr>
      <p:sp>
        <p:nvSpPr>
          <p:cNvPr id="427" name="Shape 4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8" name="Shape 4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4" name="Shape 434"/>
        <p:cNvGrpSpPr/>
        <p:nvPr/>
      </p:nvGrpSpPr>
      <p:grpSpPr>
        <a:xfrm>
          <a:off x="0" y="0"/>
          <a:ext cx="0" cy="0"/>
          <a:chOff x="0" y="0"/>
          <a:chExt cx="0" cy="0"/>
        </a:xfrm>
      </p:grpSpPr>
      <p:sp>
        <p:nvSpPr>
          <p:cNvPr id="435" name="Shape 4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36" name="Shape 43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2" name="Shape 442"/>
        <p:cNvGrpSpPr/>
        <p:nvPr/>
      </p:nvGrpSpPr>
      <p:grpSpPr>
        <a:xfrm>
          <a:off x="0" y="0"/>
          <a:ext cx="0" cy="0"/>
          <a:chOff x="0" y="0"/>
          <a:chExt cx="0" cy="0"/>
        </a:xfrm>
      </p:grpSpPr>
      <p:sp>
        <p:nvSpPr>
          <p:cNvPr id="443" name="Shape 4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4" name="Shape 4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0" name="Shape 450"/>
        <p:cNvGrpSpPr/>
        <p:nvPr/>
      </p:nvGrpSpPr>
      <p:grpSpPr>
        <a:xfrm>
          <a:off x="0" y="0"/>
          <a:ext cx="0" cy="0"/>
          <a:chOff x="0" y="0"/>
          <a:chExt cx="0" cy="0"/>
        </a:xfrm>
      </p:grpSpPr>
      <p:sp>
        <p:nvSpPr>
          <p:cNvPr id="451" name="Shape 4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52" name="Shape 4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8" name="Shape 458"/>
        <p:cNvGrpSpPr/>
        <p:nvPr/>
      </p:nvGrpSpPr>
      <p:grpSpPr>
        <a:xfrm>
          <a:off x="0" y="0"/>
          <a:ext cx="0" cy="0"/>
          <a:chOff x="0" y="0"/>
          <a:chExt cx="0" cy="0"/>
        </a:xfrm>
      </p:grpSpPr>
      <p:sp>
        <p:nvSpPr>
          <p:cNvPr id="459" name="Shape 4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0" name="Shape 4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66" name="Shape 466"/>
        <p:cNvGrpSpPr/>
        <p:nvPr/>
      </p:nvGrpSpPr>
      <p:grpSpPr>
        <a:xfrm>
          <a:off x="0" y="0"/>
          <a:ext cx="0" cy="0"/>
          <a:chOff x="0" y="0"/>
          <a:chExt cx="0" cy="0"/>
        </a:xfrm>
      </p:grpSpPr>
      <p:sp>
        <p:nvSpPr>
          <p:cNvPr id="467" name="Shape 4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8" name="Shape 46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73" name="Shape 473"/>
        <p:cNvGrpSpPr/>
        <p:nvPr/>
      </p:nvGrpSpPr>
      <p:grpSpPr>
        <a:xfrm>
          <a:off x="0" y="0"/>
          <a:ext cx="0" cy="0"/>
          <a:chOff x="0" y="0"/>
          <a:chExt cx="0" cy="0"/>
        </a:xfrm>
      </p:grpSpPr>
      <p:sp>
        <p:nvSpPr>
          <p:cNvPr id="474" name="Shape 4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75" name="Shape 4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80" name="Shape 480"/>
        <p:cNvGrpSpPr/>
        <p:nvPr/>
      </p:nvGrpSpPr>
      <p:grpSpPr>
        <a:xfrm>
          <a:off x="0" y="0"/>
          <a:ext cx="0" cy="0"/>
          <a:chOff x="0" y="0"/>
          <a:chExt cx="0" cy="0"/>
        </a:xfrm>
      </p:grpSpPr>
      <p:sp>
        <p:nvSpPr>
          <p:cNvPr id="481" name="Shape 4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2" name="Shape 4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87" name="Shape 487"/>
        <p:cNvGrpSpPr/>
        <p:nvPr/>
      </p:nvGrpSpPr>
      <p:grpSpPr>
        <a:xfrm>
          <a:off x="0" y="0"/>
          <a:ext cx="0" cy="0"/>
          <a:chOff x="0" y="0"/>
          <a:chExt cx="0" cy="0"/>
        </a:xfrm>
      </p:grpSpPr>
      <p:sp>
        <p:nvSpPr>
          <p:cNvPr id="488" name="Shape 4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9" name="Shape 4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5" name="Shape 495"/>
        <p:cNvGrpSpPr/>
        <p:nvPr/>
      </p:nvGrpSpPr>
      <p:grpSpPr>
        <a:xfrm>
          <a:off x="0" y="0"/>
          <a:ext cx="0" cy="0"/>
          <a:chOff x="0" y="0"/>
          <a:chExt cx="0" cy="0"/>
        </a:xfrm>
      </p:grpSpPr>
      <p:sp>
        <p:nvSpPr>
          <p:cNvPr id="496" name="Shape 4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7" name="Shape 49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3" name="Shape 503"/>
        <p:cNvGrpSpPr/>
        <p:nvPr/>
      </p:nvGrpSpPr>
      <p:grpSpPr>
        <a:xfrm>
          <a:off x="0" y="0"/>
          <a:ext cx="0" cy="0"/>
          <a:chOff x="0" y="0"/>
          <a:chExt cx="0" cy="0"/>
        </a:xfrm>
      </p:grpSpPr>
      <p:sp>
        <p:nvSpPr>
          <p:cNvPr id="504" name="Shape 5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05" name="Shape 5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11" name="Shape 511"/>
        <p:cNvGrpSpPr/>
        <p:nvPr/>
      </p:nvGrpSpPr>
      <p:grpSpPr>
        <a:xfrm>
          <a:off x="0" y="0"/>
          <a:ext cx="0" cy="0"/>
          <a:chOff x="0" y="0"/>
          <a:chExt cx="0" cy="0"/>
        </a:xfrm>
      </p:grpSpPr>
      <p:sp>
        <p:nvSpPr>
          <p:cNvPr id="512" name="Shape 5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3" name="Shape 51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18" name="Shape 518"/>
        <p:cNvGrpSpPr/>
        <p:nvPr/>
      </p:nvGrpSpPr>
      <p:grpSpPr>
        <a:xfrm>
          <a:off x="0" y="0"/>
          <a:ext cx="0" cy="0"/>
          <a:chOff x="0" y="0"/>
          <a:chExt cx="0" cy="0"/>
        </a:xfrm>
      </p:grpSpPr>
      <p:sp>
        <p:nvSpPr>
          <p:cNvPr id="519" name="Shape 5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0" name="Shape 5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25" name="Shape 525"/>
        <p:cNvGrpSpPr/>
        <p:nvPr/>
      </p:nvGrpSpPr>
      <p:grpSpPr>
        <a:xfrm>
          <a:off x="0" y="0"/>
          <a:ext cx="0" cy="0"/>
          <a:chOff x="0" y="0"/>
          <a:chExt cx="0" cy="0"/>
        </a:xfrm>
      </p:grpSpPr>
      <p:sp>
        <p:nvSpPr>
          <p:cNvPr id="526" name="Shape 5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7" name="Shape 52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32" name="Shape 532"/>
        <p:cNvGrpSpPr/>
        <p:nvPr/>
      </p:nvGrpSpPr>
      <p:grpSpPr>
        <a:xfrm>
          <a:off x="0" y="0"/>
          <a:ext cx="0" cy="0"/>
          <a:chOff x="0" y="0"/>
          <a:chExt cx="0" cy="0"/>
        </a:xfrm>
      </p:grpSpPr>
      <p:sp>
        <p:nvSpPr>
          <p:cNvPr id="533" name="Shape 5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4" name="Shape 5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38" name="Shape 538"/>
        <p:cNvGrpSpPr/>
        <p:nvPr/>
      </p:nvGrpSpPr>
      <p:grpSpPr>
        <a:xfrm>
          <a:off x="0" y="0"/>
          <a:ext cx="0" cy="0"/>
          <a:chOff x="0" y="0"/>
          <a:chExt cx="0" cy="0"/>
        </a:xfrm>
      </p:grpSpPr>
      <p:sp>
        <p:nvSpPr>
          <p:cNvPr id="539" name="Shape 53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40" name="Shape 54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6" name="Shape 546"/>
        <p:cNvGrpSpPr/>
        <p:nvPr/>
      </p:nvGrpSpPr>
      <p:grpSpPr>
        <a:xfrm>
          <a:off x="0" y="0"/>
          <a:ext cx="0" cy="0"/>
          <a:chOff x="0" y="0"/>
          <a:chExt cx="0" cy="0"/>
        </a:xfrm>
      </p:grpSpPr>
      <p:sp>
        <p:nvSpPr>
          <p:cNvPr id="547" name="Shape 5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48" name="Shape 54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4" name="Shape 554"/>
        <p:cNvGrpSpPr/>
        <p:nvPr/>
      </p:nvGrpSpPr>
      <p:grpSpPr>
        <a:xfrm>
          <a:off x="0" y="0"/>
          <a:ext cx="0" cy="0"/>
          <a:chOff x="0" y="0"/>
          <a:chExt cx="0" cy="0"/>
        </a:xfrm>
      </p:grpSpPr>
      <p:sp>
        <p:nvSpPr>
          <p:cNvPr id="555" name="Shape 5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56" name="Shape 55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2" name="Shape 562"/>
        <p:cNvGrpSpPr/>
        <p:nvPr/>
      </p:nvGrpSpPr>
      <p:grpSpPr>
        <a:xfrm>
          <a:off x="0" y="0"/>
          <a:ext cx="0" cy="0"/>
          <a:chOff x="0" y="0"/>
          <a:chExt cx="0" cy="0"/>
        </a:xfrm>
      </p:grpSpPr>
      <p:sp>
        <p:nvSpPr>
          <p:cNvPr id="563" name="Shape 5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4" name="Shape 5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0" name="Shape 570"/>
        <p:cNvGrpSpPr/>
        <p:nvPr/>
      </p:nvGrpSpPr>
      <p:grpSpPr>
        <a:xfrm>
          <a:off x="0" y="0"/>
          <a:ext cx="0" cy="0"/>
          <a:chOff x="0" y="0"/>
          <a:chExt cx="0" cy="0"/>
        </a:xfrm>
      </p:grpSpPr>
      <p:sp>
        <p:nvSpPr>
          <p:cNvPr id="571" name="Shape 5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72" name="Shape 5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8" name="Shape 578"/>
        <p:cNvGrpSpPr/>
        <p:nvPr/>
      </p:nvGrpSpPr>
      <p:grpSpPr>
        <a:xfrm>
          <a:off x="0" y="0"/>
          <a:ext cx="0" cy="0"/>
          <a:chOff x="0" y="0"/>
          <a:chExt cx="0" cy="0"/>
        </a:xfrm>
      </p:grpSpPr>
      <p:sp>
        <p:nvSpPr>
          <p:cNvPr id="579" name="Shape 5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0" name="Shape 5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6" name="Shape 586"/>
        <p:cNvGrpSpPr/>
        <p:nvPr/>
      </p:nvGrpSpPr>
      <p:grpSpPr>
        <a:xfrm>
          <a:off x="0" y="0"/>
          <a:ext cx="0" cy="0"/>
          <a:chOff x="0" y="0"/>
          <a:chExt cx="0" cy="0"/>
        </a:xfrm>
      </p:grpSpPr>
      <p:sp>
        <p:nvSpPr>
          <p:cNvPr id="587" name="Shape 5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8" name="Shape 5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94" name="Shape 594"/>
        <p:cNvGrpSpPr/>
        <p:nvPr/>
      </p:nvGrpSpPr>
      <p:grpSpPr>
        <a:xfrm>
          <a:off x="0" y="0"/>
          <a:ext cx="0" cy="0"/>
          <a:chOff x="0" y="0"/>
          <a:chExt cx="0" cy="0"/>
        </a:xfrm>
      </p:grpSpPr>
      <p:sp>
        <p:nvSpPr>
          <p:cNvPr id="595" name="Shape 5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6" name="Shape 5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2" name="Shape 602"/>
        <p:cNvGrpSpPr/>
        <p:nvPr/>
      </p:nvGrpSpPr>
      <p:grpSpPr>
        <a:xfrm>
          <a:off x="0" y="0"/>
          <a:ext cx="0" cy="0"/>
          <a:chOff x="0" y="0"/>
          <a:chExt cx="0" cy="0"/>
        </a:xfrm>
      </p:grpSpPr>
      <p:sp>
        <p:nvSpPr>
          <p:cNvPr id="603" name="Shape 6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04" name="Shape 6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0" name="Shape 610"/>
        <p:cNvGrpSpPr/>
        <p:nvPr/>
      </p:nvGrpSpPr>
      <p:grpSpPr>
        <a:xfrm>
          <a:off x="0" y="0"/>
          <a:ext cx="0" cy="0"/>
          <a:chOff x="0" y="0"/>
          <a:chExt cx="0" cy="0"/>
        </a:xfrm>
      </p:grpSpPr>
      <p:sp>
        <p:nvSpPr>
          <p:cNvPr id="611" name="Shape 6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12" name="Shape 61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8" name="Shape 618"/>
        <p:cNvGrpSpPr/>
        <p:nvPr/>
      </p:nvGrpSpPr>
      <p:grpSpPr>
        <a:xfrm>
          <a:off x="0" y="0"/>
          <a:ext cx="0" cy="0"/>
          <a:chOff x="0" y="0"/>
          <a:chExt cx="0" cy="0"/>
        </a:xfrm>
      </p:grpSpPr>
      <p:sp>
        <p:nvSpPr>
          <p:cNvPr id="619" name="Shape 6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0" name="Shape 6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6" name="Shape 626"/>
        <p:cNvGrpSpPr/>
        <p:nvPr/>
      </p:nvGrpSpPr>
      <p:grpSpPr>
        <a:xfrm>
          <a:off x="0" y="0"/>
          <a:ext cx="0" cy="0"/>
          <a:chOff x="0" y="0"/>
          <a:chExt cx="0" cy="0"/>
        </a:xfrm>
      </p:grpSpPr>
      <p:sp>
        <p:nvSpPr>
          <p:cNvPr id="627" name="Shape 6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8" name="Shape 6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4" name="Shape 634"/>
        <p:cNvGrpSpPr/>
        <p:nvPr/>
      </p:nvGrpSpPr>
      <p:grpSpPr>
        <a:xfrm>
          <a:off x="0" y="0"/>
          <a:ext cx="0" cy="0"/>
          <a:chOff x="0" y="0"/>
          <a:chExt cx="0" cy="0"/>
        </a:xfrm>
      </p:grpSpPr>
      <p:sp>
        <p:nvSpPr>
          <p:cNvPr id="635" name="Shape 6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6" name="Shape 63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2" name="Shape 642"/>
        <p:cNvGrpSpPr/>
        <p:nvPr/>
      </p:nvGrpSpPr>
      <p:grpSpPr>
        <a:xfrm>
          <a:off x="0" y="0"/>
          <a:ext cx="0" cy="0"/>
          <a:chOff x="0" y="0"/>
          <a:chExt cx="0" cy="0"/>
        </a:xfrm>
      </p:grpSpPr>
      <p:sp>
        <p:nvSpPr>
          <p:cNvPr id="643" name="Shape 6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4" name="Shape 6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0" name="Shape 650"/>
        <p:cNvGrpSpPr/>
        <p:nvPr/>
      </p:nvGrpSpPr>
      <p:grpSpPr>
        <a:xfrm>
          <a:off x="0" y="0"/>
          <a:ext cx="0" cy="0"/>
          <a:chOff x="0" y="0"/>
          <a:chExt cx="0" cy="0"/>
        </a:xfrm>
      </p:grpSpPr>
      <p:sp>
        <p:nvSpPr>
          <p:cNvPr id="651" name="Shape 6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2" name="Shape 6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7" name="Shape 657"/>
        <p:cNvGrpSpPr/>
        <p:nvPr/>
      </p:nvGrpSpPr>
      <p:grpSpPr>
        <a:xfrm>
          <a:off x="0" y="0"/>
          <a:ext cx="0" cy="0"/>
          <a:chOff x="0" y="0"/>
          <a:chExt cx="0" cy="0"/>
        </a:xfrm>
      </p:grpSpPr>
      <p:sp>
        <p:nvSpPr>
          <p:cNvPr id="658" name="Shape 6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9" name="Shape 6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5" name="Shape 665"/>
        <p:cNvGrpSpPr/>
        <p:nvPr/>
      </p:nvGrpSpPr>
      <p:grpSpPr>
        <a:xfrm>
          <a:off x="0" y="0"/>
          <a:ext cx="0" cy="0"/>
          <a:chOff x="0" y="0"/>
          <a:chExt cx="0" cy="0"/>
        </a:xfrm>
      </p:grpSpPr>
      <p:sp>
        <p:nvSpPr>
          <p:cNvPr id="666" name="Shape 6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7" name="Shape 6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3" name="Shape 673"/>
        <p:cNvGrpSpPr/>
        <p:nvPr/>
      </p:nvGrpSpPr>
      <p:grpSpPr>
        <a:xfrm>
          <a:off x="0" y="0"/>
          <a:ext cx="0" cy="0"/>
          <a:chOff x="0" y="0"/>
          <a:chExt cx="0" cy="0"/>
        </a:xfrm>
      </p:grpSpPr>
      <p:sp>
        <p:nvSpPr>
          <p:cNvPr id="674" name="Shape 6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75" name="Shape 6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1" name="Shape 681"/>
        <p:cNvGrpSpPr/>
        <p:nvPr/>
      </p:nvGrpSpPr>
      <p:grpSpPr>
        <a:xfrm>
          <a:off x="0" y="0"/>
          <a:ext cx="0" cy="0"/>
          <a:chOff x="0" y="0"/>
          <a:chExt cx="0" cy="0"/>
        </a:xfrm>
      </p:grpSpPr>
      <p:sp>
        <p:nvSpPr>
          <p:cNvPr id="682" name="Shape 6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83" name="Shape 6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9" name="Shape 689"/>
        <p:cNvGrpSpPr/>
        <p:nvPr/>
      </p:nvGrpSpPr>
      <p:grpSpPr>
        <a:xfrm>
          <a:off x="0" y="0"/>
          <a:ext cx="0" cy="0"/>
          <a:chOff x="0" y="0"/>
          <a:chExt cx="0" cy="0"/>
        </a:xfrm>
      </p:grpSpPr>
      <p:sp>
        <p:nvSpPr>
          <p:cNvPr id="690" name="Shape 6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91" name="Shape 69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97" name="Shape 697"/>
        <p:cNvGrpSpPr/>
        <p:nvPr/>
      </p:nvGrpSpPr>
      <p:grpSpPr>
        <a:xfrm>
          <a:off x="0" y="0"/>
          <a:ext cx="0" cy="0"/>
          <a:chOff x="0" y="0"/>
          <a:chExt cx="0" cy="0"/>
        </a:xfrm>
      </p:grpSpPr>
      <p:sp>
        <p:nvSpPr>
          <p:cNvPr id="698" name="Shape 6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99" name="Shape 6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3" name="Shape 703"/>
        <p:cNvGrpSpPr/>
        <p:nvPr/>
      </p:nvGrpSpPr>
      <p:grpSpPr>
        <a:xfrm>
          <a:off x="0" y="0"/>
          <a:ext cx="0" cy="0"/>
          <a:chOff x="0" y="0"/>
          <a:chExt cx="0" cy="0"/>
        </a:xfrm>
      </p:grpSpPr>
      <p:sp>
        <p:nvSpPr>
          <p:cNvPr id="704" name="Shape 7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5" name="Shape 7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1" name="Shape 711"/>
        <p:cNvGrpSpPr/>
        <p:nvPr/>
      </p:nvGrpSpPr>
      <p:grpSpPr>
        <a:xfrm>
          <a:off x="0" y="0"/>
          <a:ext cx="0" cy="0"/>
          <a:chOff x="0" y="0"/>
          <a:chExt cx="0" cy="0"/>
        </a:xfrm>
      </p:grpSpPr>
      <p:sp>
        <p:nvSpPr>
          <p:cNvPr id="712" name="Shape 7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13" name="Shape 71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9" name="Shape 719"/>
        <p:cNvGrpSpPr/>
        <p:nvPr/>
      </p:nvGrpSpPr>
      <p:grpSpPr>
        <a:xfrm>
          <a:off x="0" y="0"/>
          <a:ext cx="0" cy="0"/>
          <a:chOff x="0" y="0"/>
          <a:chExt cx="0" cy="0"/>
        </a:xfrm>
      </p:grpSpPr>
      <p:sp>
        <p:nvSpPr>
          <p:cNvPr id="720" name="Shape 7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1" name="Shape 72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7" name="Shape 727"/>
        <p:cNvGrpSpPr/>
        <p:nvPr/>
      </p:nvGrpSpPr>
      <p:grpSpPr>
        <a:xfrm>
          <a:off x="0" y="0"/>
          <a:ext cx="0" cy="0"/>
          <a:chOff x="0" y="0"/>
          <a:chExt cx="0" cy="0"/>
        </a:xfrm>
      </p:grpSpPr>
      <p:sp>
        <p:nvSpPr>
          <p:cNvPr id="728" name="Shape 7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9" name="Shape 7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5" name="Shape 735"/>
        <p:cNvGrpSpPr/>
        <p:nvPr/>
      </p:nvGrpSpPr>
      <p:grpSpPr>
        <a:xfrm>
          <a:off x="0" y="0"/>
          <a:ext cx="0" cy="0"/>
          <a:chOff x="0" y="0"/>
          <a:chExt cx="0" cy="0"/>
        </a:xfrm>
      </p:grpSpPr>
      <p:sp>
        <p:nvSpPr>
          <p:cNvPr id="736" name="Shape 7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7" name="Shape 7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3" name="Shape 743"/>
        <p:cNvGrpSpPr/>
        <p:nvPr/>
      </p:nvGrpSpPr>
      <p:grpSpPr>
        <a:xfrm>
          <a:off x="0" y="0"/>
          <a:ext cx="0" cy="0"/>
          <a:chOff x="0" y="0"/>
          <a:chExt cx="0" cy="0"/>
        </a:xfrm>
      </p:grpSpPr>
      <p:sp>
        <p:nvSpPr>
          <p:cNvPr id="744" name="Shape 7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5" name="Shape 74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51" name="Shape 751"/>
        <p:cNvGrpSpPr/>
        <p:nvPr/>
      </p:nvGrpSpPr>
      <p:grpSpPr>
        <a:xfrm>
          <a:off x="0" y="0"/>
          <a:ext cx="0" cy="0"/>
          <a:chOff x="0" y="0"/>
          <a:chExt cx="0" cy="0"/>
        </a:xfrm>
      </p:grpSpPr>
      <p:sp>
        <p:nvSpPr>
          <p:cNvPr id="752" name="Shape 7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53" name="Shape 75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59" name="Shape 759"/>
        <p:cNvGrpSpPr/>
        <p:nvPr/>
      </p:nvGrpSpPr>
      <p:grpSpPr>
        <a:xfrm>
          <a:off x="0" y="0"/>
          <a:ext cx="0" cy="0"/>
          <a:chOff x="0" y="0"/>
          <a:chExt cx="0" cy="0"/>
        </a:xfrm>
      </p:grpSpPr>
      <p:sp>
        <p:nvSpPr>
          <p:cNvPr id="760" name="Shape 7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1" name="Shape 7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5" name="Shape 765"/>
        <p:cNvGrpSpPr/>
        <p:nvPr/>
      </p:nvGrpSpPr>
      <p:grpSpPr>
        <a:xfrm>
          <a:off x="0" y="0"/>
          <a:ext cx="0" cy="0"/>
          <a:chOff x="0" y="0"/>
          <a:chExt cx="0" cy="0"/>
        </a:xfrm>
      </p:grpSpPr>
      <p:sp>
        <p:nvSpPr>
          <p:cNvPr id="766" name="Shape 7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7" name="Shape 7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419"/>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s-419"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0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0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0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0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02.png"/><Relationship Id="rId4" Type="http://schemas.openxmlformats.org/officeDocument/2006/relationships/image" Target="../media/image0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0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0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0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0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4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4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42.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4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6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4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4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4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4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4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5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4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5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5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5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3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5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5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5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5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5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8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5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6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6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6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6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6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6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6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hyperlink" Target="http://youtube.com/v/K_3uKmLFHRI" TargetMode="External"/><Relationship Id="rId4" Type="http://schemas.openxmlformats.org/officeDocument/2006/relationships/image" Target="../media/image65.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6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 Id="rId3" Type="http://schemas.openxmlformats.org/officeDocument/2006/relationships/image" Target="../media/image7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7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7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7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3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7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70.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image" Target="../media/image7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image" Target="../media/image7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7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7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8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15.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 Id="rId3" Type="http://schemas.openxmlformats.org/officeDocument/2006/relationships/image" Target="../media/image8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 name="Shape 53"/>
        <p:cNvGrpSpPr/>
        <p:nvPr/>
      </p:nvGrpSpPr>
      <p:grpSpPr>
        <a:xfrm>
          <a:off x="0" y="0"/>
          <a:ext cx="0" cy="0"/>
          <a:chOff x="0" y="0"/>
          <a:chExt cx="0" cy="0"/>
        </a:xfrm>
      </p:grpSpPr>
      <p:pic>
        <p:nvPicPr>
          <p:cNvPr id="54" name="Shape 54"/>
          <p:cNvPicPr preferRelativeResize="0"/>
          <p:nvPr/>
        </p:nvPicPr>
        <p:blipFill>
          <a:blip r:embed="rId3">
            <a:alphaModFix/>
          </a:blip>
          <a:stretch>
            <a:fillRect/>
          </a:stretch>
        </p:blipFill>
        <p:spPr>
          <a:xfrm>
            <a:off x="0" y="-39350"/>
            <a:ext cx="9144000" cy="5143499"/>
          </a:xfrm>
          <a:prstGeom prst="rect">
            <a:avLst/>
          </a:prstGeom>
          <a:noFill/>
          <a:ln>
            <a:noFill/>
          </a:ln>
        </p:spPr>
      </p:pic>
      <p:sp>
        <p:nvSpPr>
          <p:cNvPr id="55" name="Shape 55"/>
          <p:cNvSpPr txBox="1"/>
          <p:nvPr>
            <p:ph type="ctrTitle"/>
          </p:nvPr>
        </p:nvSpPr>
        <p:spPr>
          <a:xfrm>
            <a:off x="311708" y="744575"/>
            <a:ext cx="8520600" cy="2052600"/>
          </a:xfrm>
          <a:prstGeom prst="rect">
            <a:avLst/>
          </a:prstGeom>
        </p:spPr>
        <p:txBody>
          <a:bodyPr anchorCtr="0" anchor="b" bIns="91425" lIns="91425" rIns="91425" tIns="91425">
            <a:noAutofit/>
          </a:bodyPr>
          <a:lstStyle/>
          <a:p>
            <a:pPr lvl="0" rtl="0">
              <a:spcBef>
                <a:spcPts val="0"/>
              </a:spcBef>
              <a:buNone/>
            </a:pPr>
            <a:r>
              <a:rPr b="1" lang="es-419">
                <a:solidFill>
                  <a:srgbClr val="666666"/>
                </a:solidFill>
                <a:latin typeface="Roboto"/>
                <a:ea typeface="Roboto"/>
                <a:cs typeface="Roboto"/>
                <a:sym typeface="Roboto"/>
              </a:rPr>
              <a:t>Google</a:t>
            </a:r>
            <a:r>
              <a:rPr b="1" lang="es-419">
                <a:solidFill>
                  <a:srgbClr val="666666"/>
                </a:solidFill>
                <a:latin typeface="Roboto"/>
                <a:ea typeface="Roboto"/>
                <a:cs typeface="Roboto"/>
                <a:sym typeface="Roboto"/>
              </a:rPr>
              <a:t> Adwords</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 name="Shape 59"/>
        <p:cNvGrpSpPr/>
        <p:nvPr/>
      </p:nvGrpSpPr>
      <p:grpSpPr>
        <a:xfrm>
          <a:off x="0" y="0"/>
          <a:ext cx="0" cy="0"/>
          <a:chOff x="0" y="0"/>
          <a:chExt cx="0" cy="0"/>
        </a:xfrm>
      </p:grpSpPr>
      <p:sp>
        <p:nvSpPr>
          <p:cNvPr id="60" name="Shape 6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1" name="Shape 6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Modelo Marketing Tradicional</a:t>
            </a:r>
          </a:p>
        </p:txBody>
      </p:sp>
      <p:pic>
        <p:nvPicPr>
          <p:cNvPr id="62" name="Shape 62"/>
          <p:cNvPicPr preferRelativeResize="0"/>
          <p:nvPr/>
        </p:nvPicPr>
        <p:blipFill>
          <a:blip r:embed="rId3">
            <a:alphaModFix/>
          </a:blip>
          <a:stretch>
            <a:fillRect/>
          </a:stretch>
        </p:blipFill>
        <p:spPr>
          <a:xfrm>
            <a:off x="1389949" y="1115525"/>
            <a:ext cx="5792125" cy="36726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 name="Shape 66"/>
        <p:cNvGrpSpPr/>
        <p:nvPr/>
      </p:nvGrpSpPr>
      <p:grpSpPr>
        <a:xfrm>
          <a:off x="0" y="0"/>
          <a:ext cx="0" cy="0"/>
          <a:chOff x="0" y="0"/>
          <a:chExt cx="0" cy="0"/>
        </a:xfrm>
      </p:grpSpPr>
      <p:sp>
        <p:nvSpPr>
          <p:cNvPr id="67" name="Shape 6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8" name="Shape 68"/>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Modelo Marketing Online</a:t>
            </a:r>
          </a:p>
        </p:txBody>
      </p:sp>
      <p:pic>
        <p:nvPicPr>
          <p:cNvPr id="69" name="Shape 69"/>
          <p:cNvPicPr preferRelativeResize="0"/>
          <p:nvPr/>
        </p:nvPicPr>
        <p:blipFill>
          <a:blip r:embed="rId3">
            <a:alphaModFix/>
          </a:blip>
          <a:stretch>
            <a:fillRect/>
          </a:stretch>
        </p:blipFill>
        <p:spPr>
          <a:xfrm>
            <a:off x="1449975" y="945400"/>
            <a:ext cx="5606576" cy="39914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 name="Shape 73"/>
        <p:cNvGrpSpPr/>
        <p:nvPr/>
      </p:nvGrpSpPr>
      <p:grpSpPr>
        <a:xfrm>
          <a:off x="0" y="0"/>
          <a:ext cx="0" cy="0"/>
          <a:chOff x="0" y="0"/>
          <a:chExt cx="0" cy="0"/>
        </a:xfrm>
      </p:grpSpPr>
      <p:sp>
        <p:nvSpPr>
          <p:cNvPr id="74" name="Shape 7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5" name="Shape 75"/>
          <p:cNvSpPr txBox="1"/>
          <p:nvPr>
            <p:ph type="title"/>
          </p:nvPr>
        </p:nvSpPr>
        <p:spPr>
          <a:xfrm>
            <a:off x="433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Comportamiento de los Usuarios</a:t>
            </a:r>
          </a:p>
        </p:txBody>
      </p:sp>
      <p:sp>
        <p:nvSpPr>
          <p:cNvPr id="76" name="Shape 76"/>
          <p:cNvSpPr txBox="1"/>
          <p:nvPr>
            <p:ph idx="1" type="body"/>
          </p:nvPr>
        </p:nvSpPr>
        <p:spPr>
          <a:xfrm>
            <a:off x="195600" y="1030100"/>
            <a:ext cx="46068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Los usuarios ya no se conectan ocasionalmente, viven conectados buscando información relevante a sus gustos e intereses.</a:t>
            </a:r>
          </a:p>
        </p:txBody>
      </p:sp>
      <p:pic>
        <p:nvPicPr>
          <p:cNvPr id="77" name="Shape 77"/>
          <p:cNvPicPr preferRelativeResize="0"/>
          <p:nvPr/>
        </p:nvPicPr>
        <p:blipFill>
          <a:blip r:embed="rId3">
            <a:alphaModFix/>
          </a:blip>
          <a:stretch>
            <a:fillRect/>
          </a:stretch>
        </p:blipFill>
        <p:spPr>
          <a:xfrm>
            <a:off x="5271875" y="1835975"/>
            <a:ext cx="1986862" cy="111965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 name="Shape 81"/>
        <p:cNvGrpSpPr/>
        <p:nvPr/>
      </p:nvGrpSpPr>
      <p:grpSpPr>
        <a:xfrm>
          <a:off x="0" y="0"/>
          <a:ext cx="0" cy="0"/>
          <a:chOff x="0" y="0"/>
          <a:chExt cx="0" cy="0"/>
        </a:xfrm>
      </p:grpSpPr>
      <p:sp>
        <p:nvSpPr>
          <p:cNvPr id="82" name="Shape 8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83" name="Shape 8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Ventajas de Adwords</a:t>
            </a:r>
          </a:p>
        </p:txBody>
      </p:sp>
      <p:sp>
        <p:nvSpPr>
          <p:cNvPr id="84" name="Shape 84"/>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Con la orientación de la red de búsqueda, podemos responder directamente a lo que buscan los usuarios con anuncios de gran relevancia. </a:t>
            </a:r>
          </a:p>
          <a:p>
            <a:pPr indent="-330200" lvl="0" marL="457200" rtl="0">
              <a:spcBef>
                <a:spcPts val="0"/>
              </a:spcBef>
              <a:buSzPct val="100000"/>
            </a:pPr>
            <a:r>
              <a:rPr b="1" lang="es-419" sz="1600"/>
              <a:t>Atrapar a los clientes potenciales cualificados justo cuando te están buscando.</a:t>
            </a:r>
          </a:p>
          <a:p>
            <a:pPr indent="-330200" lvl="0" marL="457200" rtl="0">
              <a:spcBef>
                <a:spcPts val="0"/>
              </a:spcBef>
              <a:buSzPct val="100000"/>
            </a:pPr>
            <a:r>
              <a:rPr b="1" lang="es-419" sz="1600"/>
              <a:t>Campañas cuantificables en las que se puede modificar el presupuesto y obtener un ROI positivo.</a:t>
            </a:r>
          </a:p>
        </p:txBody>
      </p:sp>
      <p:pic>
        <p:nvPicPr>
          <p:cNvPr id="85" name="Shape 85"/>
          <p:cNvPicPr preferRelativeResize="0"/>
          <p:nvPr/>
        </p:nvPicPr>
        <p:blipFill>
          <a:blip r:embed="rId3">
            <a:alphaModFix/>
          </a:blip>
          <a:stretch>
            <a:fillRect/>
          </a:stretch>
        </p:blipFill>
        <p:spPr>
          <a:xfrm>
            <a:off x="5845324" y="1030099"/>
            <a:ext cx="1657800" cy="196121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pic>
        <p:nvPicPr>
          <p:cNvPr id="90" name="Shape 90"/>
          <p:cNvPicPr preferRelativeResize="0"/>
          <p:nvPr/>
        </p:nvPicPr>
        <p:blipFill>
          <a:blip r:embed="rId3">
            <a:alphaModFix/>
          </a:blip>
          <a:stretch>
            <a:fillRect/>
          </a:stretch>
        </p:blipFill>
        <p:spPr>
          <a:xfrm>
            <a:off x="0" y="-4050"/>
            <a:ext cx="9144000" cy="5143499"/>
          </a:xfrm>
          <a:prstGeom prst="rect">
            <a:avLst/>
          </a:prstGeom>
          <a:noFill/>
          <a:ln>
            <a:noFill/>
          </a:ln>
        </p:spPr>
      </p:pic>
      <p:sp>
        <p:nvSpPr>
          <p:cNvPr id="91" name="Shape 91"/>
          <p:cNvSpPr txBox="1"/>
          <p:nvPr>
            <p:ph type="ctrTitle"/>
          </p:nvPr>
        </p:nvSpPr>
        <p:spPr>
          <a:xfrm>
            <a:off x="541673" y="1170075"/>
            <a:ext cx="5718600" cy="2052600"/>
          </a:xfrm>
          <a:prstGeom prst="rect">
            <a:avLst/>
          </a:prstGeom>
        </p:spPr>
        <p:txBody>
          <a:bodyPr anchorCtr="0" anchor="ctr" bIns="91425" lIns="91425" rIns="91425" tIns="91425">
            <a:noAutofit/>
          </a:bodyPr>
          <a:lstStyle/>
          <a:p>
            <a:pPr lvl="0" rtl="0" algn="l">
              <a:spcBef>
                <a:spcPts val="0"/>
              </a:spcBef>
              <a:buNone/>
            </a:pPr>
            <a:r>
              <a:rPr lang="es-419" sz="4800">
                <a:solidFill>
                  <a:srgbClr val="666666"/>
                </a:solidFill>
                <a:latin typeface="Roboto"/>
                <a:ea typeface="Roboto"/>
                <a:cs typeface="Roboto"/>
                <a:sym typeface="Roboto"/>
              </a:rPr>
              <a:t>Introducción Google</a:t>
            </a:r>
            <a:r>
              <a:rPr lang="es-419" sz="4800">
                <a:solidFill>
                  <a:srgbClr val="666666"/>
                </a:solidFill>
                <a:latin typeface="Roboto"/>
                <a:ea typeface="Roboto"/>
                <a:cs typeface="Roboto"/>
                <a:sym typeface="Roboto"/>
              </a:rPr>
              <a:t> Adwords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97" name="Shape 9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Qué es Google Adwords?</a:t>
            </a:r>
          </a:p>
        </p:txBody>
      </p:sp>
      <p:sp>
        <p:nvSpPr>
          <p:cNvPr id="98" name="Shape 98"/>
          <p:cNvSpPr txBox="1"/>
          <p:nvPr>
            <p:ph idx="1" type="body"/>
          </p:nvPr>
        </p:nvSpPr>
        <p:spPr>
          <a:xfrm>
            <a:off x="195600" y="1050325"/>
            <a:ext cx="3916200" cy="39411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Google AdWords es un servicio y un programa de la empresa Google que se utiliza para ofrecer publicidad patrocinada a potenciales anunciantes. Los anuncios patrocinados de Adwords aparecen en los resultados de búsquedas naturales u orgánicas.</a:t>
            </a:r>
          </a:p>
        </p:txBody>
      </p:sp>
      <p:pic>
        <p:nvPicPr>
          <p:cNvPr id="99" name="Shape 99"/>
          <p:cNvPicPr preferRelativeResize="0"/>
          <p:nvPr/>
        </p:nvPicPr>
        <p:blipFill>
          <a:blip r:embed="rId3">
            <a:alphaModFix/>
          </a:blip>
          <a:stretch>
            <a:fillRect/>
          </a:stretch>
        </p:blipFill>
        <p:spPr>
          <a:xfrm>
            <a:off x="4692300" y="1896025"/>
            <a:ext cx="2306377" cy="118697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x="0" y="0"/>
          <a:ext cx="0" cy="0"/>
          <a:chOff x="0" y="0"/>
          <a:chExt cx="0" cy="0"/>
        </a:xfrm>
      </p:grpSpPr>
      <p:sp>
        <p:nvSpPr>
          <p:cNvPr id="104" name="Shape 10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05" name="Shape 10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Conceptos Básicos</a:t>
            </a:r>
          </a:p>
        </p:txBody>
      </p:sp>
      <p:pic>
        <p:nvPicPr>
          <p:cNvPr id="106" name="Shape 106"/>
          <p:cNvPicPr preferRelativeResize="0"/>
          <p:nvPr/>
        </p:nvPicPr>
        <p:blipFill rotWithShape="1">
          <a:blip r:embed="rId3">
            <a:alphaModFix/>
          </a:blip>
          <a:srcRect b="0" l="0" r="29188" t="0"/>
          <a:stretch/>
        </p:blipFill>
        <p:spPr>
          <a:xfrm>
            <a:off x="352550" y="1315625"/>
            <a:ext cx="3308924" cy="3110850"/>
          </a:xfrm>
          <a:prstGeom prst="rect">
            <a:avLst/>
          </a:prstGeom>
          <a:noFill/>
          <a:ln>
            <a:noFill/>
          </a:ln>
        </p:spPr>
      </p:pic>
      <p:pic>
        <p:nvPicPr>
          <p:cNvPr id="107" name="Shape 107"/>
          <p:cNvPicPr preferRelativeResize="0"/>
          <p:nvPr/>
        </p:nvPicPr>
        <p:blipFill>
          <a:blip r:embed="rId4">
            <a:alphaModFix/>
          </a:blip>
          <a:stretch>
            <a:fillRect/>
          </a:stretch>
        </p:blipFill>
        <p:spPr>
          <a:xfrm>
            <a:off x="4697575" y="1486862"/>
            <a:ext cx="2264007" cy="15572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1" name="Shape 111"/>
        <p:cNvGrpSpPr/>
        <p:nvPr/>
      </p:nvGrpSpPr>
      <p:grpSpPr>
        <a:xfrm>
          <a:off x="0" y="0"/>
          <a:ext cx="0" cy="0"/>
          <a:chOff x="0" y="0"/>
          <a:chExt cx="0" cy="0"/>
        </a:xfrm>
      </p:grpSpPr>
      <p:sp>
        <p:nvSpPr>
          <p:cNvPr id="112" name="Shape 11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13" name="Shape 11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Clr>
                <a:schemeClr val="dk1"/>
              </a:buClr>
              <a:buSzPct val="39285"/>
              <a:buFont typeface="Arial"/>
              <a:buNone/>
            </a:pPr>
            <a:r>
              <a:rPr lang="es-419">
                <a:solidFill>
                  <a:schemeClr val="lt1"/>
                </a:solidFill>
                <a:latin typeface="Roboto"/>
                <a:ea typeface="Roboto"/>
                <a:cs typeface="Roboto"/>
                <a:sym typeface="Roboto"/>
              </a:rPr>
              <a:t>Conceptos Básicos</a:t>
            </a:r>
          </a:p>
        </p:txBody>
      </p:sp>
      <p:sp>
        <p:nvSpPr>
          <p:cNvPr id="114" name="Shape 114"/>
          <p:cNvSpPr txBox="1"/>
          <p:nvPr>
            <p:ph idx="1" type="body"/>
          </p:nvPr>
        </p:nvSpPr>
        <p:spPr>
          <a:xfrm>
            <a:off x="195600" y="1050325"/>
            <a:ext cx="8743200" cy="35763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b="1" lang="es-419" sz="1600"/>
              <a:t>Palabra Clave: </a:t>
            </a:r>
            <a:r>
              <a:rPr lang="es-419" sz="1600"/>
              <a:t>Términos o frases que desee que hagan aparecer su anuncio.</a:t>
            </a:r>
          </a:p>
          <a:p>
            <a:pPr indent="-330200" lvl="0" marL="457200" rtl="0">
              <a:spcBef>
                <a:spcPts val="0"/>
              </a:spcBef>
              <a:buSzPct val="100000"/>
            </a:pPr>
            <a:r>
              <a:rPr b="1" lang="es-419" sz="1600"/>
              <a:t>Ubicación: </a:t>
            </a:r>
            <a:r>
              <a:rPr lang="es-419" sz="1600"/>
              <a:t>Sitio web en el que le gustaría que apareciera su anuncio.</a:t>
            </a:r>
          </a:p>
          <a:p>
            <a:pPr indent="-330200" lvl="0" marL="457200" rtl="0">
              <a:spcBef>
                <a:spcPts val="0"/>
              </a:spcBef>
              <a:buSzPct val="100000"/>
            </a:pPr>
            <a:r>
              <a:rPr b="1" lang="es-419" sz="1600"/>
              <a:t>Orientación: </a:t>
            </a:r>
            <a:r>
              <a:rPr lang="es-419" sz="1600"/>
              <a:t>Z</a:t>
            </a:r>
            <a:r>
              <a:rPr lang="es-419" sz="1600"/>
              <a:t>ona geográfica en donde desee publicarse.</a:t>
            </a:r>
          </a:p>
          <a:p>
            <a:pPr indent="-330200" lvl="0" marL="457200" rtl="0">
              <a:spcBef>
                <a:spcPts val="0"/>
              </a:spcBef>
              <a:buSzPct val="100000"/>
            </a:pPr>
            <a:r>
              <a:rPr b="1" lang="es-419" sz="1600"/>
              <a:t>Campaña / Grupo de anuncios: </a:t>
            </a:r>
            <a:r>
              <a:rPr lang="es-419" sz="1600"/>
              <a:t>Cada campaña contiene uno o más grupos de anuncios, que son conjuntos de anuncios, palabras clave y ubicaciones agrupadas por temas.</a:t>
            </a:r>
          </a:p>
          <a:p>
            <a:pPr indent="-330200" lvl="0" marL="457200" rtl="0">
              <a:spcBef>
                <a:spcPts val="0"/>
              </a:spcBef>
              <a:buSzPct val="100000"/>
            </a:pPr>
            <a:r>
              <a:rPr b="1" lang="es-419" sz="1600"/>
              <a:t>Impresiones: </a:t>
            </a:r>
            <a:r>
              <a:rPr lang="es-419" sz="1600"/>
              <a:t>Número de veces que un anuncio aparece en la pantalla de los usuarios.</a:t>
            </a:r>
          </a:p>
          <a:p>
            <a:pPr indent="-330200" lvl="0" marL="457200" rtl="0">
              <a:spcBef>
                <a:spcPts val="0"/>
              </a:spcBef>
              <a:buSzPct val="100000"/>
            </a:pPr>
            <a:r>
              <a:rPr b="1" lang="es-419" sz="1600"/>
              <a:t>Clic: </a:t>
            </a:r>
            <a:r>
              <a:rPr lang="es-419" sz="1600"/>
              <a:t>Número de personas que han accedido a su sitio web desde su anuncio.</a:t>
            </a:r>
          </a:p>
          <a:p>
            <a:pPr indent="-330200" lvl="0" marL="457200" rtl="0">
              <a:spcBef>
                <a:spcPts val="0"/>
              </a:spcBef>
              <a:buSzPct val="100000"/>
            </a:pPr>
            <a:r>
              <a:rPr b="1" lang="es-419" sz="1600"/>
              <a:t>Porcentaje de clics (CTR):</a:t>
            </a:r>
            <a:r>
              <a:rPr lang="es-419" sz="1600"/>
              <a:t> Número de clics que recibe un anuncio / número de impresiones x 100.</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 name="Shape 118"/>
        <p:cNvGrpSpPr/>
        <p:nvPr/>
      </p:nvGrpSpPr>
      <p:grpSpPr>
        <a:xfrm>
          <a:off x="0" y="0"/>
          <a:ext cx="0" cy="0"/>
          <a:chOff x="0" y="0"/>
          <a:chExt cx="0" cy="0"/>
        </a:xfrm>
      </p:grpSpPr>
      <p:sp>
        <p:nvSpPr>
          <p:cNvPr id="119" name="Shape 119"/>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20" name="Shape 120"/>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Conceptos Básicos</a:t>
            </a:r>
          </a:p>
        </p:txBody>
      </p:sp>
      <p:sp>
        <p:nvSpPr>
          <p:cNvPr id="121" name="Shape 121"/>
          <p:cNvSpPr txBox="1"/>
          <p:nvPr>
            <p:ph idx="1" type="body"/>
          </p:nvPr>
        </p:nvSpPr>
        <p:spPr>
          <a:xfrm>
            <a:off x="195600" y="1050325"/>
            <a:ext cx="8743200" cy="38163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b="1" lang="es-419" sz="1600"/>
              <a:t>Coste por clic (CPC)</a:t>
            </a:r>
            <a:r>
              <a:rPr lang="es-419" sz="1600"/>
              <a:t>: AdWords le cobra por cada uno de los clics que reciben sus anuncios.</a:t>
            </a:r>
          </a:p>
          <a:p>
            <a:pPr indent="-330200" lvl="0" marL="457200" rtl="0">
              <a:spcBef>
                <a:spcPts val="0"/>
              </a:spcBef>
              <a:buSzPct val="100000"/>
            </a:pPr>
            <a:r>
              <a:rPr b="1" lang="es-419" sz="1600"/>
              <a:t>Coste por cada mil impresiones (CPM)</a:t>
            </a:r>
            <a:r>
              <a:rPr lang="es-419" sz="1600"/>
              <a:t>: La cantidad máxima que está dispuesto a pagar por cada mil impresiones de su anuncio. (Solo están disponibles para campañas orientadas a la Red de Display).</a:t>
            </a:r>
          </a:p>
          <a:p>
            <a:pPr indent="-330200" lvl="0" marL="457200" rtl="0">
              <a:spcBef>
                <a:spcPts val="0"/>
              </a:spcBef>
              <a:buSzPct val="100000"/>
            </a:pPr>
            <a:r>
              <a:rPr b="1" lang="es-419" sz="1600"/>
              <a:t>Nivel de Calidad</a:t>
            </a:r>
            <a:r>
              <a:rPr lang="es-419" sz="1600"/>
              <a:t>: Base para medir la calidad de una palabra clave. Cuanto más elevado sea el nivel de calidad, menor será el precio que pagará por cada clic y mejor será su posición.</a:t>
            </a:r>
          </a:p>
          <a:p>
            <a:pPr indent="-330200" lvl="0" marL="457200" rtl="0">
              <a:spcBef>
                <a:spcPts val="0"/>
              </a:spcBef>
              <a:buSzPct val="100000"/>
            </a:pPr>
            <a:r>
              <a:rPr b="1" lang="es-419" sz="1600"/>
              <a:t>Conversiones</a:t>
            </a:r>
            <a:r>
              <a:rPr lang="es-419" sz="1600"/>
              <a:t>: Se produce cuando alguien hace clic en su anuncio y, luego, realiza una acción que usted definió como valiosa para su empresa, como realizar una compra en línea o llamar a su empresa desde un celular.</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5" name="Shape 125"/>
        <p:cNvGrpSpPr/>
        <p:nvPr/>
      </p:nvGrpSpPr>
      <p:grpSpPr>
        <a:xfrm>
          <a:off x="0" y="0"/>
          <a:ext cx="0" cy="0"/>
          <a:chOff x="0" y="0"/>
          <a:chExt cx="0" cy="0"/>
        </a:xfrm>
      </p:grpSpPr>
      <p:pic>
        <p:nvPicPr>
          <p:cNvPr id="126" name="Shape 126"/>
          <p:cNvPicPr preferRelativeResize="0"/>
          <p:nvPr/>
        </p:nvPicPr>
        <p:blipFill>
          <a:blip r:embed="rId3">
            <a:alphaModFix/>
          </a:blip>
          <a:stretch>
            <a:fillRect/>
          </a:stretch>
        </p:blipFill>
        <p:spPr>
          <a:xfrm>
            <a:off x="0" y="-4050"/>
            <a:ext cx="9144000" cy="5143499"/>
          </a:xfrm>
          <a:prstGeom prst="rect">
            <a:avLst/>
          </a:prstGeom>
          <a:noFill/>
          <a:ln>
            <a:noFill/>
          </a:ln>
        </p:spPr>
      </p:pic>
      <p:sp>
        <p:nvSpPr>
          <p:cNvPr id="127" name="Shape 127"/>
          <p:cNvSpPr txBox="1"/>
          <p:nvPr>
            <p:ph type="ctrTitle"/>
          </p:nvPr>
        </p:nvSpPr>
        <p:spPr>
          <a:xfrm>
            <a:off x="541673" y="1170075"/>
            <a:ext cx="5718600" cy="2052600"/>
          </a:xfrm>
          <a:prstGeom prst="rect">
            <a:avLst/>
          </a:prstGeom>
        </p:spPr>
        <p:txBody>
          <a:bodyPr anchorCtr="0" anchor="ctr" bIns="91425" lIns="91425" rIns="91425" tIns="91425">
            <a:noAutofit/>
          </a:bodyPr>
          <a:lstStyle/>
          <a:p>
            <a:pPr lvl="0" algn="l">
              <a:spcBef>
                <a:spcPts val="0"/>
              </a:spcBef>
              <a:buNone/>
            </a:pPr>
            <a:r>
              <a:rPr lang="es-419" sz="4800">
                <a:solidFill>
                  <a:srgbClr val="666666"/>
                </a:solidFill>
                <a:latin typeface="Roboto"/>
                <a:ea typeface="Roboto"/>
                <a:cs typeface="Roboto"/>
                <a:sym typeface="Roboto"/>
              </a:rPr>
              <a:t>Configuración Campañas Adwords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1" name="Shape 131"/>
        <p:cNvGrpSpPr/>
        <p:nvPr/>
      </p:nvGrpSpPr>
      <p:grpSpPr>
        <a:xfrm>
          <a:off x="0" y="0"/>
          <a:ext cx="0" cy="0"/>
          <a:chOff x="0" y="0"/>
          <a:chExt cx="0" cy="0"/>
        </a:xfrm>
      </p:grpSpPr>
      <p:sp>
        <p:nvSpPr>
          <p:cNvPr id="132" name="Shape 13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33" name="Shape 13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Crear una cuenta MCC</a:t>
            </a:r>
          </a:p>
        </p:txBody>
      </p:sp>
      <p:sp>
        <p:nvSpPr>
          <p:cNvPr id="134" name="Shape 134"/>
          <p:cNvSpPr txBox="1"/>
          <p:nvPr>
            <p:ph idx="1" type="body"/>
          </p:nvPr>
        </p:nvSpPr>
        <p:spPr>
          <a:xfrm>
            <a:off x="195600" y="1050325"/>
            <a:ext cx="4896900" cy="39411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Al crear la cuenta, debe elegir el tipo de moneda y la zona horaria. Seleccione estos parámetros detenidamente, puesto que solo podrá cambiar la zona horaria una vez y el tipo de moneda nunca. </a:t>
            </a:r>
          </a:p>
          <a:p>
            <a:pPr indent="-330200" lvl="0" marL="457200" rtl="0">
              <a:spcBef>
                <a:spcPts val="0"/>
              </a:spcBef>
              <a:buSzPct val="100000"/>
            </a:pPr>
            <a:r>
              <a:rPr lang="es-419" sz="1600"/>
              <a:t>La contraseña que utilice para su cuenta de AdWords es la misma que utiliza para los demás productos de Google, si cambia una todas cambian.</a:t>
            </a:r>
          </a:p>
          <a:p>
            <a:pPr indent="-330200" lvl="0" marL="457200" rtl="0">
              <a:spcBef>
                <a:spcPts val="0"/>
              </a:spcBef>
              <a:buSzPct val="100000"/>
            </a:pPr>
            <a:r>
              <a:rPr lang="es-419" sz="1600"/>
              <a:t>Al crear una cuenta es necesario proporcionar datos de facturación para que se active.</a:t>
            </a:r>
          </a:p>
        </p:txBody>
      </p:sp>
      <p:pic>
        <p:nvPicPr>
          <p:cNvPr id="135" name="Shape 135"/>
          <p:cNvPicPr preferRelativeResize="0"/>
          <p:nvPr/>
        </p:nvPicPr>
        <p:blipFill>
          <a:blip r:embed="rId3">
            <a:alphaModFix/>
          </a:blip>
          <a:stretch>
            <a:fillRect/>
          </a:stretch>
        </p:blipFill>
        <p:spPr>
          <a:xfrm>
            <a:off x="5585150" y="865325"/>
            <a:ext cx="1719607" cy="203643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9" name="Shape 139"/>
        <p:cNvGrpSpPr/>
        <p:nvPr/>
      </p:nvGrpSpPr>
      <p:grpSpPr>
        <a:xfrm>
          <a:off x="0" y="0"/>
          <a:ext cx="0" cy="0"/>
          <a:chOff x="0" y="0"/>
          <a:chExt cx="0" cy="0"/>
        </a:xfrm>
      </p:grpSpPr>
      <p:sp>
        <p:nvSpPr>
          <p:cNvPr id="140" name="Shape 14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41" name="Shape 14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Políticas Adwords</a:t>
            </a:r>
          </a:p>
        </p:txBody>
      </p:sp>
      <p:sp>
        <p:nvSpPr>
          <p:cNvPr id="142" name="Shape 142"/>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s-419" sz="1600"/>
              <a:t>Las </a:t>
            </a:r>
            <a:r>
              <a:rPr lang="es-419" sz="1600"/>
              <a:t>políticas</a:t>
            </a:r>
            <a:r>
              <a:rPr lang="es-419" sz="1600"/>
              <a:t> de Adwords se basan en tres pilares:</a:t>
            </a:r>
          </a:p>
          <a:p>
            <a:pPr indent="-330200" lvl="0" marL="457200" rtl="0">
              <a:spcBef>
                <a:spcPts val="0"/>
              </a:spcBef>
              <a:buSzPct val="100000"/>
            </a:pPr>
            <a:r>
              <a:rPr lang="es-419" sz="1600"/>
              <a:t>Editorial y Formato</a:t>
            </a:r>
          </a:p>
          <a:p>
            <a:pPr indent="-330200" lvl="0" marL="457200" rtl="0">
              <a:spcBef>
                <a:spcPts val="0"/>
              </a:spcBef>
              <a:buSzPct val="100000"/>
            </a:pPr>
            <a:r>
              <a:rPr lang="es-419" sz="1600"/>
              <a:t>Contenido</a:t>
            </a:r>
          </a:p>
          <a:p>
            <a:pPr indent="-330200" lvl="0" marL="457200" rtl="0">
              <a:spcBef>
                <a:spcPts val="0"/>
              </a:spcBef>
              <a:buSzPct val="100000"/>
            </a:pPr>
            <a:r>
              <a:rPr lang="es-419" sz="1600"/>
              <a:t>Enlace</a:t>
            </a:r>
          </a:p>
        </p:txBody>
      </p:sp>
      <p:pic>
        <p:nvPicPr>
          <p:cNvPr id="143" name="Shape 143"/>
          <p:cNvPicPr preferRelativeResize="0"/>
          <p:nvPr/>
        </p:nvPicPr>
        <p:blipFill>
          <a:blip r:embed="rId3">
            <a:alphaModFix/>
          </a:blip>
          <a:stretch>
            <a:fillRect/>
          </a:stretch>
        </p:blipFill>
        <p:spPr>
          <a:xfrm>
            <a:off x="5935025" y="1678025"/>
            <a:ext cx="1607343" cy="123229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x="0" y="0"/>
          <a:ext cx="0" cy="0"/>
          <a:chOff x="0" y="0"/>
          <a:chExt cx="0" cy="0"/>
        </a:xfrm>
      </p:grpSpPr>
      <p:sp>
        <p:nvSpPr>
          <p:cNvPr id="148" name="Shape 14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49" name="Shape 14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Políticas Editoriales y Formato</a:t>
            </a:r>
          </a:p>
        </p:txBody>
      </p:sp>
      <p:sp>
        <p:nvSpPr>
          <p:cNvPr id="150" name="Shape 150"/>
          <p:cNvSpPr txBox="1"/>
          <p:nvPr>
            <p:ph idx="1" type="body"/>
          </p:nvPr>
        </p:nvSpPr>
        <p:spPr>
          <a:xfrm>
            <a:off x="195600" y="1030100"/>
            <a:ext cx="42465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Se refieren al texto del anuncio y el límite de caracteres:</a:t>
            </a:r>
          </a:p>
          <a:p>
            <a:pPr indent="-330200" lvl="0" marL="457200" rtl="0">
              <a:spcBef>
                <a:spcPts val="0"/>
              </a:spcBef>
              <a:buSzPct val="100000"/>
            </a:pPr>
            <a:r>
              <a:rPr lang="es-419" sz="1600"/>
              <a:t>Precios y promociones mencionados estén en la página de destino.</a:t>
            </a:r>
          </a:p>
          <a:p>
            <a:pPr indent="-330200" lvl="0" marL="457200" rtl="0">
              <a:spcBef>
                <a:spcPts val="0"/>
              </a:spcBef>
              <a:buSzPct val="100000"/>
            </a:pPr>
            <a:r>
              <a:rPr lang="es-419" sz="1600"/>
              <a:t>Puntuación y símbolos.</a:t>
            </a:r>
          </a:p>
        </p:txBody>
      </p:sp>
      <p:pic>
        <p:nvPicPr>
          <p:cNvPr id="151" name="Shape 151"/>
          <p:cNvPicPr preferRelativeResize="0"/>
          <p:nvPr/>
        </p:nvPicPr>
        <p:blipFill>
          <a:blip r:embed="rId3">
            <a:alphaModFix/>
          </a:blip>
          <a:stretch>
            <a:fillRect/>
          </a:stretch>
        </p:blipFill>
        <p:spPr>
          <a:xfrm>
            <a:off x="5160250" y="1418087"/>
            <a:ext cx="1986861" cy="12978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5" name="Shape 155"/>
        <p:cNvGrpSpPr/>
        <p:nvPr/>
      </p:nvGrpSpPr>
      <p:grpSpPr>
        <a:xfrm>
          <a:off x="0" y="0"/>
          <a:ext cx="0" cy="0"/>
          <a:chOff x="0" y="0"/>
          <a:chExt cx="0" cy="0"/>
        </a:xfrm>
      </p:grpSpPr>
      <p:sp>
        <p:nvSpPr>
          <p:cNvPr id="156" name="Shape 156"/>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57" name="Shape 15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Políticas de Contenido</a:t>
            </a:r>
          </a:p>
        </p:txBody>
      </p:sp>
      <p:sp>
        <p:nvSpPr>
          <p:cNvPr id="158" name="Shape 158"/>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Se refieren a los productos y servicios que se anuncian</a:t>
            </a:r>
          </a:p>
          <a:p>
            <a:pPr indent="-330200" lvl="0" marL="457200" rtl="0">
              <a:spcBef>
                <a:spcPts val="0"/>
              </a:spcBef>
              <a:buSzPct val="100000"/>
            </a:pPr>
            <a:r>
              <a:rPr lang="es-419" sz="1600"/>
              <a:t>No se puede vender armas.</a:t>
            </a:r>
          </a:p>
          <a:p>
            <a:pPr indent="-330200" lvl="0" marL="457200" rtl="0">
              <a:spcBef>
                <a:spcPts val="0"/>
              </a:spcBef>
              <a:buSzPct val="100000"/>
            </a:pPr>
            <a:r>
              <a:rPr lang="es-419" sz="1600"/>
              <a:t>No se puede promocionar servicios de apoyo y/o ayuda para superar problemas de drogas.</a:t>
            </a:r>
          </a:p>
        </p:txBody>
      </p:sp>
      <p:pic>
        <p:nvPicPr>
          <p:cNvPr id="159" name="Shape 159"/>
          <p:cNvPicPr preferRelativeResize="0"/>
          <p:nvPr/>
        </p:nvPicPr>
        <p:blipFill rotWithShape="1">
          <a:blip r:embed="rId3">
            <a:alphaModFix/>
          </a:blip>
          <a:srcRect b="0" l="59587" r="0" t="0"/>
          <a:stretch/>
        </p:blipFill>
        <p:spPr>
          <a:xfrm>
            <a:off x="5996650" y="1353700"/>
            <a:ext cx="2102199" cy="1044750"/>
          </a:xfrm>
          <a:prstGeom prst="rect">
            <a:avLst/>
          </a:prstGeom>
          <a:noFill/>
          <a:ln>
            <a:noFill/>
          </a:ln>
        </p:spPr>
      </p:pic>
      <p:pic>
        <p:nvPicPr>
          <p:cNvPr id="160" name="Shape 160"/>
          <p:cNvPicPr preferRelativeResize="0"/>
          <p:nvPr/>
        </p:nvPicPr>
        <p:blipFill rotWithShape="1">
          <a:blip r:embed="rId3">
            <a:alphaModFix/>
          </a:blip>
          <a:srcRect b="0" l="0" r="48728" t="0"/>
          <a:stretch/>
        </p:blipFill>
        <p:spPr>
          <a:xfrm>
            <a:off x="5996650" y="2819075"/>
            <a:ext cx="2667125" cy="1044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4" name="Shape 164"/>
        <p:cNvGrpSpPr/>
        <p:nvPr/>
      </p:nvGrpSpPr>
      <p:grpSpPr>
        <a:xfrm>
          <a:off x="0" y="0"/>
          <a:ext cx="0" cy="0"/>
          <a:chOff x="0" y="0"/>
          <a:chExt cx="0" cy="0"/>
        </a:xfrm>
      </p:grpSpPr>
      <p:sp>
        <p:nvSpPr>
          <p:cNvPr id="165" name="Shape 16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66" name="Shape 16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Políticas de Enlace</a:t>
            </a:r>
          </a:p>
        </p:txBody>
      </p:sp>
      <p:sp>
        <p:nvSpPr>
          <p:cNvPr id="167" name="Shape 167"/>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Se refieren a las URL y páginas de destino de los anuncios</a:t>
            </a:r>
          </a:p>
          <a:p>
            <a:pPr indent="-330200" lvl="0" marL="457200" rtl="0">
              <a:spcBef>
                <a:spcPts val="0"/>
              </a:spcBef>
              <a:buSzPct val="100000"/>
            </a:pPr>
            <a:r>
              <a:rPr lang="es-419" sz="1600"/>
              <a:t>Deben permitir la navegación </a:t>
            </a:r>
            <a:r>
              <a:rPr lang="es-419" sz="1600"/>
              <a:t>óptima</a:t>
            </a:r>
            <a:r>
              <a:rPr lang="es-419" sz="1600"/>
              <a:t> de los usuarios, y que pueden entrar y salir </a:t>
            </a:r>
            <a:r>
              <a:rPr lang="es-419" sz="1600"/>
              <a:t>fácilmente</a:t>
            </a:r>
            <a:r>
              <a:rPr lang="es-419" sz="1600"/>
              <a:t>.</a:t>
            </a:r>
          </a:p>
        </p:txBody>
      </p:sp>
      <p:pic>
        <p:nvPicPr>
          <p:cNvPr id="168" name="Shape 168"/>
          <p:cNvPicPr preferRelativeResize="0"/>
          <p:nvPr/>
        </p:nvPicPr>
        <p:blipFill>
          <a:blip r:embed="rId3">
            <a:alphaModFix/>
          </a:blip>
          <a:stretch>
            <a:fillRect/>
          </a:stretch>
        </p:blipFill>
        <p:spPr>
          <a:xfrm>
            <a:off x="5648208" y="1594276"/>
            <a:ext cx="1768677" cy="132650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2" name="Shape 172"/>
        <p:cNvGrpSpPr/>
        <p:nvPr/>
      </p:nvGrpSpPr>
      <p:grpSpPr>
        <a:xfrm>
          <a:off x="0" y="0"/>
          <a:ext cx="0" cy="0"/>
          <a:chOff x="0" y="0"/>
          <a:chExt cx="0" cy="0"/>
        </a:xfrm>
      </p:grpSpPr>
      <p:sp>
        <p:nvSpPr>
          <p:cNvPr id="173" name="Shape 173"/>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74" name="Shape 174"/>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Copys Anuncios de Texto</a:t>
            </a:r>
          </a:p>
        </p:txBody>
      </p:sp>
      <p:sp>
        <p:nvSpPr>
          <p:cNvPr id="175" name="Shape 175"/>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a:spcBef>
                <a:spcPts val="0"/>
              </a:spcBef>
              <a:buSzPct val="100000"/>
            </a:pPr>
            <a:r>
              <a:rPr lang="es-419" sz="1600"/>
              <a:t>Destacar lo que hace único al anuncio</a:t>
            </a:r>
          </a:p>
          <a:p>
            <a:pPr indent="-330200" lvl="0" marL="457200">
              <a:spcBef>
                <a:spcPts val="0"/>
              </a:spcBef>
              <a:buSzPct val="100000"/>
            </a:pPr>
            <a:r>
              <a:rPr lang="es-419" sz="1600"/>
              <a:t>Incluir precios, promociones y ofertas exclusivas</a:t>
            </a:r>
          </a:p>
          <a:p>
            <a:pPr indent="-330200" lvl="0" marL="457200" rtl="0">
              <a:spcBef>
                <a:spcPts val="0"/>
              </a:spcBef>
              <a:buSzPct val="100000"/>
            </a:pPr>
            <a:r>
              <a:rPr lang="es-419" sz="1600"/>
              <a:t>Generar Call To Action que inviten a los usuarios a realizar una acción</a:t>
            </a:r>
          </a:p>
          <a:p>
            <a:pPr indent="-330200" lvl="0" marL="457200" rtl="0">
              <a:spcBef>
                <a:spcPts val="0"/>
              </a:spcBef>
              <a:buSzPct val="100000"/>
            </a:pPr>
            <a:r>
              <a:rPr lang="es-419" sz="1600"/>
              <a:t>Incluir palabras clave</a:t>
            </a:r>
          </a:p>
          <a:p>
            <a:pPr indent="-330200" lvl="0" marL="457200" rtl="0">
              <a:spcBef>
                <a:spcPts val="0"/>
              </a:spcBef>
              <a:buSzPct val="100000"/>
            </a:pPr>
            <a:r>
              <a:rPr lang="es-419" sz="1600"/>
              <a:t>Relacionar el anuncio con la página de destino</a:t>
            </a:r>
          </a:p>
          <a:p>
            <a:pPr indent="-330200" lvl="0" marL="457200" rtl="0">
              <a:spcBef>
                <a:spcPts val="0"/>
              </a:spcBef>
              <a:buSzPct val="100000"/>
            </a:pPr>
            <a:r>
              <a:rPr lang="es-419" sz="1600"/>
              <a:t>Atraer a los usuarios móviles</a:t>
            </a:r>
          </a:p>
          <a:p>
            <a:pPr indent="-330200" lvl="0" marL="457200" rtl="0">
              <a:spcBef>
                <a:spcPts val="0"/>
              </a:spcBef>
              <a:buSzPct val="100000"/>
            </a:pPr>
            <a:r>
              <a:rPr lang="es-419" sz="1600"/>
              <a:t>Experimentar</a:t>
            </a:r>
          </a:p>
        </p:txBody>
      </p:sp>
      <p:pic>
        <p:nvPicPr>
          <p:cNvPr id="176" name="Shape 176"/>
          <p:cNvPicPr preferRelativeResize="0"/>
          <p:nvPr/>
        </p:nvPicPr>
        <p:blipFill>
          <a:blip r:embed="rId3">
            <a:alphaModFix/>
          </a:blip>
          <a:stretch>
            <a:fillRect/>
          </a:stretch>
        </p:blipFill>
        <p:spPr>
          <a:xfrm>
            <a:off x="5665425" y="963237"/>
            <a:ext cx="1719607" cy="203643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0" name="Shape 180"/>
        <p:cNvGrpSpPr/>
        <p:nvPr/>
      </p:nvGrpSpPr>
      <p:grpSpPr>
        <a:xfrm>
          <a:off x="0" y="0"/>
          <a:ext cx="0" cy="0"/>
          <a:chOff x="0" y="0"/>
          <a:chExt cx="0" cy="0"/>
        </a:xfrm>
      </p:grpSpPr>
      <p:sp>
        <p:nvSpPr>
          <p:cNvPr id="181" name="Shape 181"/>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82" name="Shape 182"/>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Anuncios de Texto Expandido</a:t>
            </a:r>
          </a:p>
        </p:txBody>
      </p:sp>
      <p:pic>
        <p:nvPicPr>
          <p:cNvPr id="183" name="Shape 183"/>
          <p:cNvPicPr preferRelativeResize="0"/>
          <p:nvPr/>
        </p:nvPicPr>
        <p:blipFill>
          <a:blip r:embed="rId3">
            <a:alphaModFix/>
          </a:blip>
          <a:stretch>
            <a:fillRect/>
          </a:stretch>
        </p:blipFill>
        <p:spPr>
          <a:xfrm>
            <a:off x="1376362" y="1525774"/>
            <a:ext cx="3550344" cy="14740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7" name="Shape 187"/>
        <p:cNvGrpSpPr/>
        <p:nvPr/>
      </p:nvGrpSpPr>
      <p:grpSpPr>
        <a:xfrm>
          <a:off x="0" y="0"/>
          <a:ext cx="0" cy="0"/>
          <a:chOff x="0" y="0"/>
          <a:chExt cx="0" cy="0"/>
        </a:xfrm>
      </p:grpSpPr>
      <p:sp>
        <p:nvSpPr>
          <p:cNvPr id="188" name="Shape 18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89" name="Shape 18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Estructura de Cuentas</a:t>
            </a:r>
          </a:p>
        </p:txBody>
      </p:sp>
      <p:pic>
        <p:nvPicPr>
          <p:cNvPr id="190" name="Shape 190"/>
          <p:cNvPicPr preferRelativeResize="0"/>
          <p:nvPr/>
        </p:nvPicPr>
        <p:blipFill>
          <a:blip r:embed="rId3">
            <a:alphaModFix/>
          </a:blip>
          <a:stretch>
            <a:fillRect/>
          </a:stretch>
        </p:blipFill>
        <p:spPr>
          <a:xfrm>
            <a:off x="872900" y="1055449"/>
            <a:ext cx="4040795" cy="203643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x="0" y="0"/>
          <a:ext cx="0" cy="0"/>
          <a:chOff x="0" y="0"/>
          <a:chExt cx="0" cy="0"/>
        </a:xfrm>
      </p:grpSpPr>
      <p:sp>
        <p:nvSpPr>
          <p:cNvPr id="195" name="Shape 19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96" name="Shape 19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Tipos de Objetivos</a:t>
            </a:r>
          </a:p>
        </p:txBody>
      </p:sp>
      <p:sp>
        <p:nvSpPr>
          <p:cNvPr id="197" name="Shape 197"/>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Lo primero que hay que tener en cuenta al hacer una campaña de AdWords son los objetivos de esta.</a:t>
            </a:r>
          </a:p>
          <a:p>
            <a:pPr indent="-330200" lvl="0" marL="457200" rtl="0">
              <a:spcBef>
                <a:spcPts val="0"/>
              </a:spcBef>
              <a:buSzPct val="100000"/>
            </a:pPr>
            <a:r>
              <a:rPr lang="es-419" sz="1600"/>
              <a:t>¿Qué queremos conseguir con la campaña?</a:t>
            </a:r>
          </a:p>
          <a:p>
            <a:pPr indent="-330200" lvl="0" marL="457200" rtl="0">
              <a:spcBef>
                <a:spcPts val="0"/>
              </a:spcBef>
              <a:buSzPct val="100000"/>
            </a:pPr>
            <a:r>
              <a:rPr lang="es-419" sz="1600"/>
              <a:t>¿Quién es nuestro mercado objetivo?</a:t>
            </a:r>
          </a:p>
          <a:p>
            <a:pPr lvl="0" rtl="0">
              <a:spcBef>
                <a:spcPts val="0"/>
              </a:spcBef>
              <a:buNone/>
            </a:pPr>
            <a:r>
              <a:rPr lang="es-419" sz="1600"/>
              <a:t>Con base en nuestro objetivo vamos a configurar las diferentes opciones de la campaña.</a:t>
            </a:r>
          </a:p>
          <a:p>
            <a:pPr lvl="0" rtl="0">
              <a:spcBef>
                <a:spcPts val="0"/>
              </a:spcBef>
              <a:buNone/>
            </a:pPr>
            <a:r>
              <a:rPr b="1" lang="es-419" sz="1600"/>
              <a:t>Cada campaña debe de tener solo un objetivo comercial.</a:t>
            </a:r>
          </a:p>
        </p:txBody>
      </p:sp>
      <p:pic>
        <p:nvPicPr>
          <p:cNvPr id="198" name="Shape 198"/>
          <p:cNvPicPr preferRelativeResize="0"/>
          <p:nvPr/>
        </p:nvPicPr>
        <p:blipFill>
          <a:blip r:embed="rId3">
            <a:alphaModFix/>
          </a:blip>
          <a:stretch>
            <a:fillRect/>
          </a:stretch>
        </p:blipFill>
        <p:spPr>
          <a:xfrm>
            <a:off x="5845324" y="1030099"/>
            <a:ext cx="1657800" cy="19612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2" name="Shape 202"/>
        <p:cNvGrpSpPr/>
        <p:nvPr/>
      </p:nvGrpSpPr>
      <p:grpSpPr>
        <a:xfrm>
          <a:off x="0" y="0"/>
          <a:ext cx="0" cy="0"/>
          <a:chOff x="0" y="0"/>
          <a:chExt cx="0" cy="0"/>
        </a:xfrm>
      </p:grpSpPr>
      <p:sp>
        <p:nvSpPr>
          <p:cNvPr id="203" name="Shape 203"/>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04" name="Shape 204"/>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2 Tipos de Objetivos</a:t>
            </a:r>
          </a:p>
        </p:txBody>
      </p:sp>
      <p:sp>
        <p:nvSpPr>
          <p:cNvPr id="205" name="Shape 205"/>
          <p:cNvSpPr txBox="1"/>
          <p:nvPr>
            <p:ph idx="1" type="body"/>
          </p:nvPr>
        </p:nvSpPr>
        <p:spPr>
          <a:xfrm>
            <a:off x="195600" y="964550"/>
            <a:ext cx="5111400" cy="3992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b="1" lang="es-419" sz="1600"/>
              <a:t>Respuesta directa (CPC)</a:t>
            </a:r>
            <a:r>
              <a:rPr lang="es-419" sz="1600"/>
              <a:t>:</a:t>
            </a:r>
          </a:p>
          <a:p>
            <a:pPr indent="-330200" lvl="0" marL="457200" rtl="0">
              <a:spcBef>
                <a:spcPts val="0"/>
              </a:spcBef>
              <a:buSzPct val="100000"/>
            </a:pPr>
            <a:r>
              <a:rPr lang="es-419" sz="1600"/>
              <a:t>Que el usuario realice una acción</a:t>
            </a:r>
          </a:p>
          <a:p>
            <a:pPr indent="-330200" lvl="0" marL="457200" rtl="0">
              <a:spcBef>
                <a:spcPts val="0"/>
              </a:spcBef>
              <a:buSzPct val="100000"/>
            </a:pPr>
            <a:r>
              <a:rPr lang="es-419" sz="1600"/>
              <a:t>Realizar una compra</a:t>
            </a:r>
          </a:p>
          <a:p>
            <a:pPr indent="-330200" lvl="0" marL="457200" rtl="0">
              <a:spcBef>
                <a:spcPts val="0"/>
              </a:spcBef>
              <a:buSzPct val="100000"/>
            </a:pPr>
            <a:r>
              <a:rPr lang="es-419" sz="1600"/>
              <a:t>Registrarse en un boletín de noticias</a:t>
            </a:r>
          </a:p>
          <a:p>
            <a:pPr indent="-330200" lvl="0" marL="457200" rtl="0">
              <a:spcBef>
                <a:spcPts val="0"/>
              </a:spcBef>
              <a:buSzPct val="100000"/>
            </a:pPr>
            <a:r>
              <a:rPr lang="es-419" sz="1600"/>
              <a:t>Solicitar un presupuesto</a:t>
            </a:r>
          </a:p>
          <a:p>
            <a:pPr lvl="0" rtl="0">
              <a:spcBef>
                <a:spcPts val="0"/>
              </a:spcBef>
              <a:buNone/>
            </a:pPr>
            <a:r>
              <a:rPr b="1" lang="es-419" sz="1600"/>
              <a:t>Branding (CPM):</a:t>
            </a:r>
          </a:p>
          <a:p>
            <a:pPr indent="-330200" lvl="0" marL="457200" rtl="0">
              <a:spcBef>
                <a:spcPts val="0"/>
              </a:spcBef>
              <a:buSzPct val="100000"/>
            </a:pPr>
            <a:r>
              <a:rPr lang="es-419" sz="1600"/>
              <a:t>Incrementar la presencia y la visibilidad de su producto, servicio o causa.</a:t>
            </a:r>
          </a:p>
          <a:p>
            <a:pPr indent="-330200" lvl="0" marL="457200" rtl="0">
              <a:spcBef>
                <a:spcPts val="0"/>
              </a:spcBef>
              <a:buSzPct val="100000"/>
            </a:pPr>
            <a:r>
              <a:rPr lang="es-419" sz="1600"/>
              <a:t>Colocar los anuncios a la vista del mayor número de usuarios posible que forme parte del público objetivo.</a:t>
            </a:r>
          </a:p>
        </p:txBody>
      </p:sp>
      <p:pic>
        <p:nvPicPr>
          <p:cNvPr id="206" name="Shape 206"/>
          <p:cNvPicPr preferRelativeResize="0"/>
          <p:nvPr/>
        </p:nvPicPr>
        <p:blipFill>
          <a:blip r:embed="rId3">
            <a:alphaModFix/>
          </a:blip>
          <a:stretch>
            <a:fillRect/>
          </a:stretch>
        </p:blipFill>
        <p:spPr>
          <a:xfrm>
            <a:off x="5502600" y="1669237"/>
            <a:ext cx="1986861" cy="124218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0" name="Shape 210"/>
        <p:cNvGrpSpPr/>
        <p:nvPr/>
      </p:nvGrpSpPr>
      <p:grpSpPr>
        <a:xfrm>
          <a:off x="0" y="0"/>
          <a:ext cx="0" cy="0"/>
          <a:chOff x="0" y="0"/>
          <a:chExt cx="0" cy="0"/>
        </a:xfrm>
      </p:grpSpPr>
      <p:sp>
        <p:nvSpPr>
          <p:cNvPr id="211" name="Shape 211"/>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12" name="Shape 212"/>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MCC</a:t>
            </a:r>
          </a:p>
        </p:txBody>
      </p:sp>
      <p:sp>
        <p:nvSpPr>
          <p:cNvPr id="213" name="Shape 213"/>
          <p:cNvSpPr txBox="1"/>
          <p:nvPr>
            <p:ph idx="1" type="body"/>
          </p:nvPr>
        </p:nvSpPr>
        <p:spPr>
          <a:xfrm>
            <a:off x="3928125" y="1138200"/>
            <a:ext cx="5111400" cy="33690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Estos pueden actualizar campañas, administrar y consultar información de las cuentas enlazadas con un solo inicio de sesión.</a:t>
            </a:r>
          </a:p>
          <a:p>
            <a:pPr indent="-330200" lvl="0" marL="457200" rtl="0">
              <a:spcBef>
                <a:spcPts val="0"/>
              </a:spcBef>
              <a:buSzPct val="100000"/>
            </a:pPr>
            <a:r>
              <a:rPr lang="es-419" sz="1600"/>
              <a:t>Un cliente puede desenlazarse de su administrador</a:t>
            </a:r>
          </a:p>
          <a:p>
            <a:pPr indent="-330200" lvl="0" marL="457200" rtl="0">
              <a:spcBef>
                <a:spcPts val="0"/>
              </a:spcBef>
              <a:buSzPct val="100000"/>
            </a:pPr>
            <a:r>
              <a:rPr lang="es-419" sz="1600"/>
              <a:t>Una de las ventajas es el panel de resumen de todas las cuentas</a:t>
            </a:r>
          </a:p>
          <a:p>
            <a:pPr indent="-330200" lvl="0" marL="457200" rtl="0">
              <a:spcBef>
                <a:spcPts val="0"/>
              </a:spcBef>
              <a:buSzPct val="100000"/>
            </a:pPr>
            <a:r>
              <a:rPr lang="es-419" sz="1600"/>
              <a:t>Un MCC se puede enlazar con otro MCC y luego este con algunas cuentas</a:t>
            </a:r>
          </a:p>
        </p:txBody>
      </p:sp>
      <p:pic>
        <p:nvPicPr>
          <p:cNvPr id="214" name="Shape 214"/>
          <p:cNvPicPr preferRelativeResize="0"/>
          <p:nvPr/>
        </p:nvPicPr>
        <p:blipFill>
          <a:blip r:embed="rId3">
            <a:alphaModFix/>
          </a:blip>
          <a:stretch>
            <a:fillRect/>
          </a:stretch>
        </p:blipFill>
        <p:spPr>
          <a:xfrm>
            <a:off x="550703" y="1138200"/>
            <a:ext cx="1600240" cy="189506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x="0" y="0"/>
          <a:ext cx="0" cy="0"/>
          <a:chOff x="0" y="0"/>
          <a:chExt cx="0" cy="0"/>
        </a:xfrm>
      </p:grpSpPr>
      <p:sp>
        <p:nvSpPr>
          <p:cNvPr id="219" name="Shape 219"/>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20" name="Shape 220"/>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Adwords Editor</a:t>
            </a:r>
          </a:p>
        </p:txBody>
      </p:sp>
      <p:sp>
        <p:nvSpPr>
          <p:cNvPr id="221" name="Shape 221"/>
          <p:cNvSpPr txBox="1"/>
          <p:nvPr>
            <p:ph idx="1" type="body"/>
          </p:nvPr>
        </p:nvSpPr>
        <p:spPr>
          <a:xfrm>
            <a:off x="3381300" y="1138200"/>
            <a:ext cx="5658300" cy="33690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Administrar su cuenta de AdWords sin conexión </a:t>
            </a:r>
          </a:p>
          <a:p>
            <a:pPr indent="-330200" lvl="0" marL="457200" rtl="0">
              <a:spcBef>
                <a:spcPts val="0"/>
              </a:spcBef>
              <a:buSzPct val="100000"/>
            </a:pPr>
            <a:r>
              <a:rPr lang="es-419" sz="1600"/>
              <a:t>Con AdWords Editor, puede descargar la información de su cuenta, editar sus campañas sin conexión y, luego, subir las modificaciones a AdWords. </a:t>
            </a:r>
          </a:p>
          <a:p>
            <a:pPr indent="-330200" lvl="0" marL="457200" rtl="0">
              <a:spcBef>
                <a:spcPts val="0"/>
              </a:spcBef>
              <a:buSzPct val="100000"/>
            </a:pPr>
            <a:r>
              <a:rPr lang="es-419" sz="1600"/>
              <a:t>Puede utilizar AdWords Editor para administrar, editar y ver varias cuentas al mismo tiempo, copiar o mover elementos entre los grupos de anuncios y las campañas, y deshacer y rehacer varias modificaciones mientras edita las campañas. </a:t>
            </a:r>
          </a:p>
          <a:p>
            <a:pPr indent="-330200" lvl="0" marL="457200" rtl="0">
              <a:spcBef>
                <a:spcPts val="0"/>
              </a:spcBef>
              <a:buSzPct val="100000"/>
            </a:pPr>
            <a:r>
              <a:rPr b="1" lang="es-419" sz="1600"/>
              <a:t>No puede actualizar información, al estar sin conexión.</a:t>
            </a:r>
          </a:p>
        </p:txBody>
      </p:sp>
      <p:pic>
        <p:nvPicPr>
          <p:cNvPr id="222" name="Shape 222"/>
          <p:cNvPicPr preferRelativeResize="0"/>
          <p:nvPr/>
        </p:nvPicPr>
        <p:blipFill>
          <a:blip r:embed="rId3">
            <a:alphaModFix/>
          </a:blip>
          <a:stretch>
            <a:fillRect/>
          </a:stretch>
        </p:blipFill>
        <p:spPr>
          <a:xfrm>
            <a:off x="332550" y="1088149"/>
            <a:ext cx="1600229" cy="189506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x="0" y="0"/>
          <a:ext cx="0" cy="0"/>
          <a:chOff x="0" y="0"/>
          <a:chExt cx="0" cy="0"/>
        </a:xfrm>
      </p:grpSpPr>
      <p:sp>
        <p:nvSpPr>
          <p:cNvPr id="227" name="Shape 22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28" name="Shape 228"/>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Campañas</a:t>
            </a:r>
          </a:p>
        </p:txBody>
      </p:sp>
      <p:sp>
        <p:nvSpPr>
          <p:cNvPr id="229" name="Shape 229"/>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s-419" sz="1600"/>
              <a:t>Es recomendable organizar las campañas por:</a:t>
            </a:r>
          </a:p>
          <a:p>
            <a:pPr indent="-330200" lvl="0" marL="457200" rtl="0">
              <a:spcBef>
                <a:spcPts val="0"/>
              </a:spcBef>
              <a:buSzPct val="100000"/>
            </a:pPr>
            <a:r>
              <a:rPr lang="es-419" sz="1600"/>
              <a:t>Tema o línea de producto</a:t>
            </a:r>
          </a:p>
          <a:p>
            <a:pPr indent="-330200" lvl="0" marL="457200" rtl="0">
              <a:spcBef>
                <a:spcPts val="0"/>
              </a:spcBef>
              <a:buSzPct val="100000"/>
            </a:pPr>
            <a:r>
              <a:rPr lang="es-419" sz="1600"/>
              <a:t>Estructura del sitio web</a:t>
            </a:r>
          </a:p>
          <a:p>
            <a:pPr indent="-330200" lvl="0" marL="457200" rtl="0">
              <a:spcBef>
                <a:spcPts val="0"/>
              </a:spcBef>
              <a:buSzPct val="100000"/>
            </a:pPr>
            <a:r>
              <a:rPr lang="es-419" sz="1600"/>
              <a:t>Diferentes marcas </a:t>
            </a:r>
          </a:p>
          <a:p>
            <a:pPr indent="-330200" lvl="0" marL="457200" rtl="0">
              <a:spcBef>
                <a:spcPts val="0"/>
              </a:spcBef>
              <a:buSzPct val="100000"/>
            </a:pPr>
            <a:r>
              <a:rPr lang="es-419" sz="1600"/>
              <a:t>Puntos geográficos</a:t>
            </a:r>
          </a:p>
          <a:p>
            <a:pPr indent="-330200" lvl="0" marL="457200" rtl="0">
              <a:spcBef>
                <a:spcPts val="0"/>
              </a:spcBef>
              <a:buSzPct val="100000"/>
            </a:pPr>
            <a:r>
              <a:rPr lang="es-419" sz="1600"/>
              <a:t>Idioma</a:t>
            </a:r>
          </a:p>
          <a:p>
            <a:pPr indent="-330200" lvl="0" marL="457200" rtl="0">
              <a:spcBef>
                <a:spcPts val="0"/>
              </a:spcBef>
              <a:buSzPct val="100000"/>
            </a:pPr>
            <a:r>
              <a:rPr lang="es-419" sz="1600"/>
              <a:t>Preferencias de distribución</a:t>
            </a:r>
          </a:p>
          <a:p>
            <a:pPr indent="-330200" lvl="0" marL="457200" rtl="0">
              <a:spcBef>
                <a:spcPts val="0"/>
              </a:spcBef>
              <a:buSzPct val="100000"/>
            </a:pPr>
            <a:r>
              <a:rPr lang="es-419" sz="1600"/>
              <a:t>Presupuestos</a:t>
            </a:r>
          </a:p>
        </p:txBody>
      </p:sp>
      <p:pic>
        <p:nvPicPr>
          <p:cNvPr id="230" name="Shape 230"/>
          <p:cNvPicPr preferRelativeResize="0"/>
          <p:nvPr/>
        </p:nvPicPr>
        <p:blipFill>
          <a:blip r:embed="rId3">
            <a:alphaModFix/>
          </a:blip>
          <a:stretch>
            <a:fillRect/>
          </a:stretch>
        </p:blipFill>
        <p:spPr>
          <a:xfrm>
            <a:off x="5958789" y="1045624"/>
            <a:ext cx="1641339" cy="194374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4" name="Shape 234"/>
        <p:cNvGrpSpPr/>
        <p:nvPr/>
      </p:nvGrpSpPr>
      <p:grpSpPr>
        <a:xfrm>
          <a:off x="0" y="0"/>
          <a:ext cx="0" cy="0"/>
          <a:chOff x="0" y="0"/>
          <a:chExt cx="0" cy="0"/>
        </a:xfrm>
      </p:grpSpPr>
      <p:sp>
        <p:nvSpPr>
          <p:cNvPr id="235" name="Shape 23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36" name="Shape 23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Anuncios de Texto</a:t>
            </a:r>
          </a:p>
        </p:txBody>
      </p:sp>
      <p:sp>
        <p:nvSpPr>
          <p:cNvPr id="237" name="Shape 237"/>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Deben representar con claridad y precisión su sitio</a:t>
            </a:r>
          </a:p>
          <a:p>
            <a:pPr indent="-330200" lvl="0" marL="457200" rtl="0">
              <a:spcBef>
                <a:spcPts val="0"/>
              </a:spcBef>
              <a:buSzPct val="100000"/>
            </a:pPr>
            <a:r>
              <a:rPr lang="es-419" sz="1600"/>
              <a:t>Destacar las ventajas exclusivas del producto o servicio para crear un anuncio atractivo.</a:t>
            </a:r>
          </a:p>
          <a:p>
            <a:pPr indent="-330200" lvl="0" marL="457200" rtl="0">
              <a:spcBef>
                <a:spcPts val="0"/>
              </a:spcBef>
              <a:buSzPct val="100000"/>
            </a:pPr>
            <a:r>
              <a:rPr lang="es-419" sz="1600"/>
              <a:t>Mencionar precios y promociones</a:t>
            </a:r>
          </a:p>
          <a:p>
            <a:pPr indent="-330200" lvl="0" marL="457200" rtl="0">
              <a:spcBef>
                <a:spcPts val="0"/>
              </a:spcBef>
              <a:buSzPct val="100000"/>
            </a:pPr>
            <a:r>
              <a:rPr lang="es-419" sz="1600"/>
              <a:t>Utilice frases interactivas contundentes</a:t>
            </a:r>
          </a:p>
          <a:p>
            <a:pPr indent="-330200" lvl="0" marL="457200" rtl="0">
              <a:spcBef>
                <a:spcPts val="0"/>
              </a:spcBef>
              <a:buSzPct val="100000"/>
            </a:pPr>
            <a:r>
              <a:rPr lang="es-419" sz="1600"/>
              <a:t>Incluir una de las palabras clave en el texto del anuncio</a:t>
            </a:r>
          </a:p>
          <a:p>
            <a:pPr indent="-330200" lvl="0" marL="457200" rtl="0">
              <a:spcBef>
                <a:spcPts val="0"/>
              </a:spcBef>
              <a:buSzPct val="100000"/>
            </a:pPr>
            <a:r>
              <a:rPr b="1" lang="es-419" sz="1600"/>
              <a:t>Se componen de una URL visible, un título, una descripción</a:t>
            </a:r>
          </a:p>
        </p:txBody>
      </p:sp>
      <p:pic>
        <p:nvPicPr>
          <p:cNvPr id="238" name="Shape 238"/>
          <p:cNvPicPr preferRelativeResize="0"/>
          <p:nvPr/>
        </p:nvPicPr>
        <p:blipFill>
          <a:blip r:embed="rId3">
            <a:alphaModFix/>
          </a:blip>
          <a:stretch>
            <a:fillRect/>
          </a:stretch>
        </p:blipFill>
        <p:spPr>
          <a:xfrm>
            <a:off x="5881725" y="999049"/>
            <a:ext cx="1656086" cy="196121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x="0" y="0"/>
          <a:ext cx="0" cy="0"/>
          <a:chOff x="0" y="0"/>
          <a:chExt cx="0" cy="0"/>
        </a:xfrm>
      </p:grpSpPr>
      <p:sp>
        <p:nvSpPr>
          <p:cNvPr id="243" name="Shape 243"/>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44" name="Shape 244"/>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Politicas Anuncios de Texto</a:t>
            </a:r>
          </a:p>
        </p:txBody>
      </p:sp>
      <p:sp>
        <p:nvSpPr>
          <p:cNvPr id="245" name="Shape 245"/>
          <p:cNvSpPr txBox="1"/>
          <p:nvPr>
            <p:ph idx="1" type="body"/>
          </p:nvPr>
        </p:nvSpPr>
        <p:spPr>
          <a:xfrm>
            <a:off x="3381300" y="1097525"/>
            <a:ext cx="5658300" cy="34890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Usar correctamente los espaciados entre letras y palabras.</a:t>
            </a:r>
          </a:p>
          <a:p>
            <a:pPr indent="-330200" lvl="0" marL="457200" rtl="0">
              <a:spcBef>
                <a:spcPts val="0"/>
              </a:spcBef>
              <a:buSzPct val="100000"/>
            </a:pPr>
            <a:r>
              <a:rPr lang="es-419" sz="1600"/>
              <a:t>No usar números o signos para reemplazar letras y/o palabras.</a:t>
            </a:r>
          </a:p>
          <a:p>
            <a:pPr indent="-330200" lvl="0" marL="457200" rtl="0">
              <a:spcBef>
                <a:spcPts val="0"/>
              </a:spcBef>
              <a:buSzPct val="100000"/>
            </a:pPr>
            <a:r>
              <a:rPr lang="es-419" sz="1600"/>
              <a:t>No usar mayúsculas o repetición de palabras con el fin de llamar la atención.</a:t>
            </a:r>
          </a:p>
          <a:p>
            <a:pPr indent="-330200" lvl="0" marL="457200" rtl="0">
              <a:spcBef>
                <a:spcPts val="0"/>
              </a:spcBef>
              <a:buSzPct val="100000"/>
            </a:pPr>
            <a:r>
              <a:rPr lang="es-419" sz="1600"/>
              <a:t>No se permite el uso de lenguaje ofensivo ni pueden utilizar frases de llamada a la acción, tales como "haga clic aquí" o "haga clic en +1".</a:t>
            </a:r>
          </a:p>
          <a:p>
            <a:pPr indent="-330200" lvl="0" marL="457200" rtl="0">
              <a:spcBef>
                <a:spcPts val="0"/>
              </a:spcBef>
              <a:buSzPct val="100000"/>
            </a:pPr>
            <a:r>
              <a:rPr lang="es-419" sz="1600"/>
              <a:t>No se permite el uso de términos superlativos, como: “Los número 1”, “El mejor de los servicios”, a menos de que se compruebe en la landing por un tercero.</a:t>
            </a:r>
          </a:p>
        </p:txBody>
      </p:sp>
      <p:pic>
        <p:nvPicPr>
          <p:cNvPr id="246" name="Shape 246"/>
          <p:cNvPicPr preferRelativeResize="0"/>
          <p:nvPr/>
        </p:nvPicPr>
        <p:blipFill rotWithShape="1">
          <a:blip r:embed="rId3">
            <a:alphaModFix/>
          </a:blip>
          <a:srcRect b="-8" l="0" r="0" t="14267"/>
          <a:stretch/>
        </p:blipFill>
        <p:spPr>
          <a:xfrm>
            <a:off x="102375" y="1138199"/>
            <a:ext cx="3076499" cy="312049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0" name="Shape 250"/>
        <p:cNvGrpSpPr/>
        <p:nvPr/>
      </p:nvGrpSpPr>
      <p:grpSpPr>
        <a:xfrm>
          <a:off x="0" y="0"/>
          <a:ext cx="0" cy="0"/>
          <a:chOff x="0" y="0"/>
          <a:chExt cx="0" cy="0"/>
        </a:xfrm>
      </p:grpSpPr>
      <p:sp>
        <p:nvSpPr>
          <p:cNvPr id="251" name="Shape 251"/>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52" name="Shape 252"/>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Anuncios Gráficos</a:t>
            </a:r>
          </a:p>
        </p:txBody>
      </p:sp>
      <p:sp>
        <p:nvSpPr>
          <p:cNvPr id="253" name="Shape 253"/>
          <p:cNvSpPr txBox="1"/>
          <p:nvPr>
            <p:ph idx="1" type="body"/>
          </p:nvPr>
        </p:nvSpPr>
        <p:spPr>
          <a:xfrm>
            <a:off x="3211175" y="964125"/>
            <a:ext cx="5818500" cy="3782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Pueden ser estáticos (sin movimiento) o animados anuncios Rich Media (Lightbox) que pueden incluir animación en HTML5, texto, imágenes y combinaciones de estas para atraer al usuario</a:t>
            </a:r>
          </a:p>
          <a:p>
            <a:pPr indent="-330200" lvl="0" marL="457200" rtl="0">
              <a:spcBef>
                <a:spcPts val="0"/>
              </a:spcBef>
              <a:buSzPct val="100000"/>
            </a:pPr>
            <a:r>
              <a:rPr b="1" lang="es-419" sz="1600"/>
              <a:t>Pueden aparecer en determinados sitios de la Red de Display y en aplicaciones, no en sitios de búsqueda</a:t>
            </a:r>
          </a:p>
          <a:p>
            <a:pPr indent="-330200" lvl="0" marL="457200" rtl="0">
              <a:spcBef>
                <a:spcPts val="0"/>
              </a:spcBef>
              <a:buSzPct val="100000"/>
            </a:pPr>
            <a:r>
              <a:rPr lang="es-419" sz="1600"/>
              <a:t>Estos anuncios no se publicaran hasta que hayan sido revisados y aprobados con las políticas</a:t>
            </a:r>
          </a:p>
          <a:p>
            <a:pPr indent="-330200" lvl="0" marL="457200" rtl="0">
              <a:spcBef>
                <a:spcPts val="0"/>
              </a:spcBef>
              <a:buSzPct val="100000"/>
            </a:pPr>
            <a:r>
              <a:rPr lang="es-419" sz="1600"/>
              <a:t>Cree varios diseños, mida los resultados y quédese con los mejores</a:t>
            </a:r>
          </a:p>
          <a:p>
            <a:pPr indent="-330200" lvl="0" marL="457200" rtl="0">
              <a:spcBef>
                <a:spcPts val="0"/>
              </a:spcBef>
              <a:buSzPct val="100000"/>
            </a:pPr>
            <a:r>
              <a:rPr lang="es-419" sz="1600"/>
              <a:t>Incluya una URL visible que destaque</a:t>
            </a:r>
          </a:p>
        </p:txBody>
      </p:sp>
      <p:pic>
        <p:nvPicPr>
          <p:cNvPr id="254" name="Shape 254"/>
          <p:cNvPicPr preferRelativeResize="0"/>
          <p:nvPr/>
        </p:nvPicPr>
        <p:blipFill>
          <a:blip r:embed="rId3">
            <a:alphaModFix/>
          </a:blip>
          <a:stretch>
            <a:fillRect/>
          </a:stretch>
        </p:blipFill>
        <p:spPr>
          <a:xfrm>
            <a:off x="172400" y="1134400"/>
            <a:ext cx="1634834" cy="193604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x="0" y="0"/>
          <a:ext cx="0" cy="0"/>
          <a:chOff x="0" y="0"/>
          <a:chExt cx="0" cy="0"/>
        </a:xfrm>
      </p:grpSpPr>
      <p:sp>
        <p:nvSpPr>
          <p:cNvPr id="259" name="Shape 259"/>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60" name="Shape 260"/>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Anuncios para Móviles</a:t>
            </a:r>
          </a:p>
        </p:txBody>
      </p:sp>
      <p:sp>
        <p:nvSpPr>
          <p:cNvPr id="261" name="Shape 261"/>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Se recomienda utilizar palabras clave más cortas y generales</a:t>
            </a:r>
          </a:p>
          <a:p>
            <a:pPr indent="-330200" lvl="0" marL="457200" rtl="0">
              <a:spcBef>
                <a:spcPts val="0"/>
              </a:spcBef>
              <a:buSzPct val="100000"/>
            </a:pPr>
            <a:r>
              <a:rPr b="1" lang="es-419" sz="1600"/>
              <a:t>Puede tener diferentes ofertas para los anuncios en dispositivos móviles</a:t>
            </a:r>
          </a:p>
          <a:p>
            <a:pPr indent="-330200" lvl="0" marL="457200" rtl="0">
              <a:spcBef>
                <a:spcPts val="0"/>
              </a:spcBef>
              <a:buSzPct val="100000"/>
            </a:pPr>
            <a:r>
              <a:rPr lang="es-419" sz="1600"/>
              <a:t>Puede seleccionar a qué dispositivo móvil se quiere dirigir, marca, sistema operativo</a:t>
            </a:r>
          </a:p>
          <a:p>
            <a:pPr indent="-330200" lvl="0" marL="457200" rtl="0">
              <a:spcBef>
                <a:spcPts val="0"/>
              </a:spcBef>
              <a:buSzPct val="100000"/>
            </a:pPr>
            <a:r>
              <a:rPr b="1" lang="es-419" sz="1600"/>
              <a:t>Es importante tener una página de destino optimizada para móviles.</a:t>
            </a:r>
          </a:p>
        </p:txBody>
      </p:sp>
      <p:pic>
        <p:nvPicPr>
          <p:cNvPr id="262" name="Shape 262"/>
          <p:cNvPicPr preferRelativeResize="0"/>
          <p:nvPr/>
        </p:nvPicPr>
        <p:blipFill>
          <a:blip r:embed="rId3">
            <a:alphaModFix/>
          </a:blip>
          <a:stretch>
            <a:fillRect/>
          </a:stretch>
        </p:blipFill>
        <p:spPr>
          <a:xfrm>
            <a:off x="5848370" y="1030099"/>
            <a:ext cx="1656086" cy="196121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6" name="Shape 266"/>
        <p:cNvGrpSpPr/>
        <p:nvPr/>
      </p:nvGrpSpPr>
      <p:grpSpPr>
        <a:xfrm>
          <a:off x="0" y="0"/>
          <a:ext cx="0" cy="0"/>
          <a:chOff x="0" y="0"/>
          <a:chExt cx="0" cy="0"/>
        </a:xfrm>
      </p:grpSpPr>
      <p:sp>
        <p:nvSpPr>
          <p:cNvPr id="267" name="Shape 26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68" name="Shape 268"/>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Extensiones</a:t>
            </a:r>
          </a:p>
        </p:txBody>
      </p:sp>
      <p:sp>
        <p:nvSpPr>
          <p:cNvPr id="269" name="Shape 269"/>
          <p:cNvSpPr txBox="1"/>
          <p:nvPr>
            <p:ph idx="1" type="body"/>
          </p:nvPr>
        </p:nvSpPr>
        <p:spPr>
          <a:xfrm>
            <a:off x="195600" y="1030100"/>
            <a:ext cx="5111400" cy="34866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Las extensiones de enlaces de sitio le permiten incluir enlaces adicionales en los anuncios de texto estándar.</a:t>
            </a:r>
          </a:p>
          <a:p>
            <a:pPr indent="-330200" lvl="0" marL="457200" rtl="0">
              <a:spcBef>
                <a:spcPts val="0"/>
              </a:spcBef>
              <a:buSzPct val="100000"/>
            </a:pPr>
            <a:r>
              <a:rPr b="1" lang="es-419" sz="1600"/>
              <a:t>Puede colocar cualquier tipo de extensión a nivel campaña y grupo de anuncios, si se coloca en las dos se mostrará  la de el grupo de anuncios.</a:t>
            </a:r>
          </a:p>
        </p:txBody>
      </p:sp>
      <p:pic>
        <p:nvPicPr>
          <p:cNvPr id="270" name="Shape 270"/>
          <p:cNvPicPr preferRelativeResize="0"/>
          <p:nvPr/>
        </p:nvPicPr>
        <p:blipFill>
          <a:blip r:embed="rId3">
            <a:alphaModFix/>
          </a:blip>
          <a:stretch>
            <a:fillRect/>
          </a:stretch>
        </p:blipFill>
        <p:spPr>
          <a:xfrm>
            <a:off x="5968430" y="999050"/>
            <a:ext cx="1670833" cy="197867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4" name="Shape 274"/>
        <p:cNvGrpSpPr/>
        <p:nvPr/>
      </p:nvGrpSpPr>
      <p:grpSpPr>
        <a:xfrm>
          <a:off x="0" y="0"/>
          <a:ext cx="0" cy="0"/>
          <a:chOff x="0" y="0"/>
          <a:chExt cx="0" cy="0"/>
        </a:xfrm>
      </p:grpSpPr>
      <p:sp>
        <p:nvSpPr>
          <p:cNvPr id="275" name="Shape 27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76" name="Shape 27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Extensiones </a:t>
            </a:r>
            <a:r>
              <a:rPr lang="es-419">
                <a:solidFill>
                  <a:srgbClr val="FFFFFF"/>
                </a:solidFill>
                <a:latin typeface="Roboto"/>
                <a:ea typeface="Roboto"/>
                <a:cs typeface="Roboto"/>
                <a:sym typeface="Roboto"/>
              </a:rPr>
              <a:t>Automáticas</a:t>
            </a:r>
            <a:r>
              <a:rPr lang="es-419">
                <a:solidFill>
                  <a:srgbClr val="FFFFFF"/>
                </a:solidFill>
                <a:latin typeface="Roboto"/>
                <a:ea typeface="Roboto"/>
                <a:cs typeface="Roboto"/>
                <a:sym typeface="Roboto"/>
              </a:rPr>
              <a:t> </a:t>
            </a:r>
          </a:p>
        </p:txBody>
      </p:sp>
      <p:pic>
        <p:nvPicPr>
          <p:cNvPr id="277" name="Shape 277"/>
          <p:cNvPicPr preferRelativeResize="0"/>
          <p:nvPr/>
        </p:nvPicPr>
        <p:blipFill>
          <a:blip r:embed="rId3">
            <a:alphaModFix/>
          </a:blip>
          <a:stretch>
            <a:fillRect/>
          </a:stretch>
        </p:blipFill>
        <p:spPr>
          <a:xfrm>
            <a:off x="842962" y="1285600"/>
            <a:ext cx="4195167" cy="188059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1" name="Shape 281"/>
        <p:cNvGrpSpPr/>
        <p:nvPr/>
      </p:nvGrpSpPr>
      <p:grpSpPr>
        <a:xfrm>
          <a:off x="0" y="0"/>
          <a:ext cx="0" cy="0"/>
          <a:chOff x="0" y="0"/>
          <a:chExt cx="0" cy="0"/>
        </a:xfrm>
      </p:grpSpPr>
      <p:sp>
        <p:nvSpPr>
          <p:cNvPr id="282" name="Shape 28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83" name="Shape 28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Orientación por Palabra Clave</a:t>
            </a:r>
          </a:p>
        </p:txBody>
      </p:sp>
      <p:sp>
        <p:nvSpPr>
          <p:cNvPr id="284" name="Shape 284"/>
          <p:cNvSpPr txBox="1"/>
          <p:nvPr>
            <p:ph idx="1" type="body"/>
          </p:nvPr>
        </p:nvSpPr>
        <p:spPr>
          <a:xfrm>
            <a:off x="3211175" y="1228475"/>
            <a:ext cx="5818500" cy="3181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Puede aparecer en la red de búsqueda y display</a:t>
            </a:r>
          </a:p>
          <a:p>
            <a:pPr indent="-330200" lvl="0" marL="457200" rtl="0">
              <a:spcBef>
                <a:spcPts val="0"/>
              </a:spcBef>
              <a:buSzPct val="100000"/>
            </a:pPr>
            <a:r>
              <a:rPr b="1" lang="es-419" sz="1600"/>
              <a:t>En la red de búsqueda sus anuncios podrán mostrarse cuando un usuario ingrese alguna palabra clave en la búsqueda </a:t>
            </a:r>
          </a:p>
          <a:p>
            <a:pPr indent="-330200" lvl="0" marL="457200" rtl="0">
              <a:spcBef>
                <a:spcPts val="0"/>
              </a:spcBef>
              <a:buSzPct val="100000"/>
            </a:pPr>
            <a:r>
              <a:rPr b="1" lang="es-419" sz="1600"/>
              <a:t>En la Red de Display Google evalúa el contenido de las páginas y si este se relaciona con sus palabras clave, su anuncio podrá aparecer de manera automática, a esto se le llama Orientación Contextual</a:t>
            </a:r>
          </a:p>
        </p:txBody>
      </p:sp>
      <p:pic>
        <p:nvPicPr>
          <p:cNvPr id="285" name="Shape 285"/>
          <p:cNvPicPr preferRelativeResize="0"/>
          <p:nvPr/>
        </p:nvPicPr>
        <p:blipFill>
          <a:blip r:embed="rId3">
            <a:alphaModFix/>
          </a:blip>
          <a:stretch>
            <a:fillRect/>
          </a:stretch>
        </p:blipFill>
        <p:spPr>
          <a:xfrm>
            <a:off x="219591" y="1286800"/>
            <a:ext cx="1511315" cy="178976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9" name="Shape 289"/>
        <p:cNvGrpSpPr/>
        <p:nvPr/>
      </p:nvGrpSpPr>
      <p:grpSpPr>
        <a:xfrm>
          <a:off x="0" y="0"/>
          <a:ext cx="0" cy="0"/>
          <a:chOff x="0" y="0"/>
          <a:chExt cx="0" cy="0"/>
        </a:xfrm>
      </p:grpSpPr>
      <p:sp>
        <p:nvSpPr>
          <p:cNvPr id="290" name="Shape 29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91" name="Shape 29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Orientación Geográfica</a:t>
            </a:r>
          </a:p>
        </p:txBody>
      </p:sp>
      <p:sp>
        <p:nvSpPr>
          <p:cNvPr id="292" name="Shape 292"/>
          <p:cNvSpPr txBox="1"/>
          <p:nvPr>
            <p:ph idx="1" type="body"/>
          </p:nvPr>
        </p:nvSpPr>
        <p:spPr>
          <a:xfrm>
            <a:off x="3211175" y="1228475"/>
            <a:ext cx="5818500" cy="3181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La orientación geográfica (o por distancia) de AdWords permite que sus anuncios aparezcan en las ubicaciones geográficas que usted especifique</a:t>
            </a:r>
          </a:p>
          <a:p>
            <a:pPr lvl="0" rtl="0">
              <a:spcBef>
                <a:spcPts val="0"/>
              </a:spcBef>
              <a:buNone/>
            </a:pPr>
            <a:r>
              <a:rPr lang="es-419" sz="1600"/>
              <a:t>Puede orientarse a:</a:t>
            </a:r>
          </a:p>
          <a:p>
            <a:pPr indent="-330200" lvl="0" marL="457200" rtl="0">
              <a:spcBef>
                <a:spcPts val="0"/>
              </a:spcBef>
              <a:buSzPct val="100000"/>
            </a:pPr>
            <a:r>
              <a:rPr lang="es-419" sz="1600"/>
              <a:t>Un país</a:t>
            </a:r>
          </a:p>
          <a:p>
            <a:pPr indent="-330200" lvl="0" marL="457200" rtl="0">
              <a:spcBef>
                <a:spcPts val="0"/>
              </a:spcBef>
              <a:buSzPct val="100000"/>
            </a:pPr>
            <a:r>
              <a:rPr lang="es-419" sz="1600"/>
              <a:t>Un grupo de países</a:t>
            </a:r>
          </a:p>
          <a:p>
            <a:pPr indent="-330200" lvl="0" marL="457200" rtl="0">
              <a:spcBef>
                <a:spcPts val="0"/>
              </a:spcBef>
              <a:buSzPct val="100000"/>
            </a:pPr>
            <a:r>
              <a:rPr lang="es-419" sz="1600"/>
              <a:t>Un estado</a:t>
            </a:r>
          </a:p>
          <a:p>
            <a:pPr indent="-330200" lvl="0" marL="457200" rtl="0">
              <a:spcBef>
                <a:spcPts val="0"/>
              </a:spcBef>
              <a:buSzPct val="100000"/>
            </a:pPr>
            <a:r>
              <a:rPr lang="es-419" sz="1600"/>
              <a:t>Un determinado radio</a:t>
            </a:r>
          </a:p>
        </p:txBody>
      </p:sp>
      <p:pic>
        <p:nvPicPr>
          <p:cNvPr id="293" name="Shape 293"/>
          <p:cNvPicPr preferRelativeResize="0"/>
          <p:nvPr/>
        </p:nvPicPr>
        <p:blipFill rotWithShape="1">
          <a:blip r:embed="rId3">
            <a:alphaModFix/>
          </a:blip>
          <a:srcRect b="0" l="0" r="49336" t="0"/>
          <a:stretch/>
        </p:blipFill>
        <p:spPr>
          <a:xfrm>
            <a:off x="321975" y="1306615"/>
            <a:ext cx="2568999" cy="30255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7" name="Shape 297"/>
        <p:cNvGrpSpPr/>
        <p:nvPr/>
      </p:nvGrpSpPr>
      <p:grpSpPr>
        <a:xfrm>
          <a:off x="0" y="0"/>
          <a:ext cx="0" cy="0"/>
          <a:chOff x="0" y="0"/>
          <a:chExt cx="0" cy="0"/>
        </a:xfrm>
      </p:grpSpPr>
      <p:sp>
        <p:nvSpPr>
          <p:cNvPr id="298" name="Shape 29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99" name="Shape 29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Orientación Contextual</a:t>
            </a:r>
          </a:p>
        </p:txBody>
      </p:sp>
      <p:sp>
        <p:nvSpPr>
          <p:cNvPr id="300" name="Shape 300"/>
          <p:cNvSpPr txBox="1"/>
          <p:nvPr>
            <p:ph idx="1" type="body"/>
          </p:nvPr>
        </p:nvSpPr>
        <p:spPr>
          <a:xfrm>
            <a:off x="195600" y="1030100"/>
            <a:ext cx="5547300" cy="3607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La orientación contextual de AdWords permite hacer coincidir los anuncios con los sitios relevantes de la Red de Display mediante palabras clave o temas, entre otros parámetros.</a:t>
            </a:r>
          </a:p>
          <a:p>
            <a:pPr indent="-330200" lvl="0" marL="457200" rtl="0">
              <a:spcBef>
                <a:spcPts val="0"/>
              </a:spcBef>
              <a:buSzPct val="100000"/>
            </a:pPr>
            <a:r>
              <a:rPr lang="es-419" sz="1600"/>
              <a:t>El sistema de Google analiza el contenido de cada página web con el fin de determinar su tema principal. </a:t>
            </a:r>
          </a:p>
          <a:p>
            <a:pPr indent="-330200" lvl="0" marL="457200" rtl="0">
              <a:spcBef>
                <a:spcPts val="0"/>
              </a:spcBef>
              <a:buSzPct val="100000"/>
            </a:pPr>
            <a:r>
              <a:rPr b="1" lang="es-419" sz="1600"/>
              <a:t>A continuación, se establece una correlación con su anuncio con ayuda de:</a:t>
            </a:r>
          </a:p>
          <a:p>
            <a:pPr indent="-330200" lvl="1" marL="914400" rtl="0">
              <a:spcBef>
                <a:spcPts val="0"/>
              </a:spcBef>
              <a:buSzPct val="100000"/>
            </a:pPr>
            <a:r>
              <a:rPr b="1" lang="es-419" sz="1600"/>
              <a:t>palabras clave y de los temas que haya elegido</a:t>
            </a:r>
          </a:p>
          <a:p>
            <a:pPr indent="-330200" lvl="1" marL="914400" rtl="0">
              <a:spcBef>
                <a:spcPts val="0"/>
              </a:spcBef>
              <a:buSzPct val="100000"/>
            </a:pPr>
            <a:r>
              <a:rPr b="1" lang="es-419" sz="1600"/>
              <a:t>la segmentación por idioma y ubicación</a:t>
            </a:r>
            <a:br>
              <a:rPr b="1" lang="es-419" sz="1600"/>
            </a:br>
            <a:r>
              <a:rPr b="1" lang="es-419" sz="1600"/>
              <a:t>el historial reciente del visitante en cuestión</a:t>
            </a:r>
          </a:p>
        </p:txBody>
      </p:sp>
      <p:pic>
        <p:nvPicPr>
          <p:cNvPr id="301" name="Shape 301"/>
          <p:cNvPicPr preferRelativeResize="0"/>
          <p:nvPr/>
        </p:nvPicPr>
        <p:blipFill>
          <a:blip r:embed="rId3">
            <a:alphaModFix/>
          </a:blip>
          <a:stretch>
            <a:fillRect/>
          </a:stretch>
        </p:blipFill>
        <p:spPr>
          <a:xfrm>
            <a:off x="5994645" y="1030099"/>
            <a:ext cx="1656086" cy="196121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5" name="Shape 305"/>
        <p:cNvGrpSpPr/>
        <p:nvPr/>
      </p:nvGrpSpPr>
      <p:grpSpPr>
        <a:xfrm>
          <a:off x="0" y="0"/>
          <a:ext cx="0" cy="0"/>
          <a:chOff x="0" y="0"/>
          <a:chExt cx="0" cy="0"/>
        </a:xfrm>
      </p:grpSpPr>
      <p:sp>
        <p:nvSpPr>
          <p:cNvPr id="306" name="Shape 306"/>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07" name="Shape 30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Orientación por Ubicación</a:t>
            </a:r>
          </a:p>
        </p:txBody>
      </p:sp>
      <p:sp>
        <p:nvSpPr>
          <p:cNvPr id="308" name="Shape 308"/>
          <p:cNvSpPr txBox="1"/>
          <p:nvPr>
            <p:ph idx="1" type="body"/>
          </p:nvPr>
        </p:nvSpPr>
        <p:spPr>
          <a:xfrm>
            <a:off x="271925" y="984150"/>
            <a:ext cx="55473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Este método solo se puede utilizar en la Red de Display</a:t>
            </a:r>
          </a:p>
          <a:p>
            <a:pPr indent="-330200" lvl="0" marL="457200" marR="0" rtl="0" algn="l">
              <a:lnSpc>
                <a:spcPct val="115000"/>
              </a:lnSpc>
              <a:spcBef>
                <a:spcPts val="0"/>
              </a:spcBef>
              <a:spcAft>
                <a:spcPts val="1600"/>
              </a:spcAft>
              <a:buSzPct val="100000"/>
            </a:pPr>
            <a:r>
              <a:rPr lang="es-419" sz="1600"/>
              <a:t>Se elige un sitio, una categoría de sitios, una parte de un sitio, un video, un juego, un feed RSS o una aplicación a la cual orientar sus anuncios, a esto se le llama Ubicación Gestionada</a:t>
            </a:r>
          </a:p>
          <a:p>
            <a:pPr indent="-330200" lvl="0" marL="457200" marR="0" rtl="0" algn="l">
              <a:lnSpc>
                <a:spcPct val="115000"/>
              </a:lnSpc>
              <a:spcBef>
                <a:spcPts val="0"/>
              </a:spcBef>
              <a:spcAft>
                <a:spcPts val="1600"/>
              </a:spcAft>
              <a:buSzPct val="100000"/>
            </a:pPr>
            <a:r>
              <a:rPr lang="es-419" sz="1600"/>
              <a:t>También puede elegir sitios en los que no quiere que aparezca su anuncio</a:t>
            </a:r>
          </a:p>
          <a:p>
            <a:pPr indent="-330200" lvl="0" marL="457200" marR="0" rtl="0" algn="l">
              <a:lnSpc>
                <a:spcPct val="115000"/>
              </a:lnSpc>
              <a:spcBef>
                <a:spcPts val="0"/>
              </a:spcBef>
              <a:spcAft>
                <a:spcPts val="1600"/>
              </a:spcAft>
              <a:buSzPct val="100000"/>
            </a:pPr>
            <a:r>
              <a:rPr lang="es-419" sz="1600"/>
              <a:t>Esta orientación se maneja por cada grupo de anuncios</a:t>
            </a:r>
          </a:p>
          <a:p>
            <a:pPr indent="-330200" lvl="0" marL="457200" marR="0" rtl="0" algn="l">
              <a:lnSpc>
                <a:spcPct val="115000"/>
              </a:lnSpc>
              <a:spcBef>
                <a:spcPts val="0"/>
              </a:spcBef>
              <a:spcAft>
                <a:spcPts val="1600"/>
              </a:spcAft>
              <a:buSzPct val="100000"/>
            </a:pPr>
            <a:r>
              <a:rPr lang="es-419" sz="1600"/>
              <a:t>Remarketing: Muestra anuncios a los usuarios que ya visitaron su sitio web mientras navegan por otros sitios en la Red de Display. </a:t>
            </a:r>
          </a:p>
        </p:txBody>
      </p:sp>
      <p:pic>
        <p:nvPicPr>
          <p:cNvPr id="309" name="Shape 309"/>
          <p:cNvPicPr preferRelativeResize="0"/>
          <p:nvPr/>
        </p:nvPicPr>
        <p:blipFill>
          <a:blip r:embed="rId3">
            <a:alphaModFix/>
          </a:blip>
          <a:stretch>
            <a:fillRect/>
          </a:stretch>
        </p:blipFill>
        <p:spPr>
          <a:xfrm>
            <a:off x="6034439" y="1030099"/>
            <a:ext cx="1641339" cy="194374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3" name="Shape 313"/>
        <p:cNvGrpSpPr/>
        <p:nvPr/>
      </p:nvGrpSpPr>
      <p:grpSpPr>
        <a:xfrm>
          <a:off x="0" y="0"/>
          <a:ext cx="0" cy="0"/>
          <a:chOff x="0" y="0"/>
          <a:chExt cx="0" cy="0"/>
        </a:xfrm>
      </p:grpSpPr>
      <p:sp>
        <p:nvSpPr>
          <p:cNvPr id="314" name="Shape 31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15" name="Shape 31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Planificador de la Red Display</a:t>
            </a:r>
          </a:p>
        </p:txBody>
      </p:sp>
      <p:sp>
        <p:nvSpPr>
          <p:cNvPr id="316" name="Shape 316"/>
          <p:cNvSpPr txBox="1"/>
          <p:nvPr>
            <p:ph idx="1" type="body"/>
          </p:nvPr>
        </p:nvSpPr>
        <p:spPr>
          <a:xfrm>
            <a:off x="3211175" y="1228475"/>
            <a:ext cx="5818500" cy="3181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Le ayudará a buscar ubicaciones para sus anuncios en función de tus palabras clave.</a:t>
            </a:r>
          </a:p>
          <a:p>
            <a:pPr indent="-330200" lvl="0" marL="457200" rtl="0">
              <a:spcBef>
                <a:spcPts val="0"/>
              </a:spcBef>
              <a:buSzPct val="100000"/>
            </a:pPr>
            <a:r>
              <a:rPr lang="es-419" sz="1600"/>
              <a:t>Puede utilizar el diagnóstico de ubicaciones para determinar si su anuncio de display se publica en una ubicación concreta</a:t>
            </a:r>
          </a:p>
        </p:txBody>
      </p:sp>
      <p:pic>
        <p:nvPicPr>
          <p:cNvPr id="317" name="Shape 317"/>
          <p:cNvPicPr preferRelativeResize="0"/>
          <p:nvPr/>
        </p:nvPicPr>
        <p:blipFill>
          <a:blip r:embed="rId3">
            <a:alphaModFix/>
          </a:blip>
          <a:stretch>
            <a:fillRect/>
          </a:stretch>
        </p:blipFill>
        <p:spPr>
          <a:xfrm>
            <a:off x="152400" y="1228474"/>
            <a:ext cx="1511317" cy="178976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1" name="Shape 321"/>
        <p:cNvGrpSpPr/>
        <p:nvPr/>
      </p:nvGrpSpPr>
      <p:grpSpPr>
        <a:xfrm>
          <a:off x="0" y="0"/>
          <a:ext cx="0" cy="0"/>
          <a:chOff x="0" y="0"/>
          <a:chExt cx="0" cy="0"/>
        </a:xfrm>
      </p:grpSpPr>
      <p:sp>
        <p:nvSpPr>
          <p:cNvPr id="322" name="Shape 32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23" name="Shape 32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Palabras Clave</a:t>
            </a:r>
          </a:p>
        </p:txBody>
      </p:sp>
      <p:sp>
        <p:nvSpPr>
          <p:cNvPr id="324" name="Shape 324"/>
          <p:cNvSpPr txBox="1"/>
          <p:nvPr>
            <p:ph idx="1" type="body"/>
          </p:nvPr>
        </p:nvSpPr>
        <p:spPr>
          <a:xfrm>
            <a:off x="3211175" y="1228475"/>
            <a:ext cx="5818500" cy="3181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Palabras clave muy amplias pueden ser mostradas a un público amplio, sin que muchos estén interesados en el producto.</a:t>
            </a:r>
          </a:p>
          <a:p>
            <a:pPr indent="-330200" lvl="0" marL="457200" rtl="0">
              <a:spcBef>
                <a:spcPts val="0"/>
              </a:spcBef>
              <a:buSzPct val="100000"/>
            </a:pPr>
            <a:r>
              <a:rPr lang="es-419" sz="1600"/>
              <a:t>Palabras clave específicas aseguran que la poca cantidad de gente que ve el anuncio está interesada en lo que dice.</a:t>
            </a:r>
          </a:p>
          <a:p>
            <a:pPr indent="-330200" lvl="0" marL="457200" rtl="0">
              <a:spcBef>
                <a:spcPts val="0"/>
              </a:spcBef>
              <a:buSzPct val="100000"/>
            </a:pPr>
            <a:r>
              <a:rPr lang="es-419" sz="1600"/>
              <a:t>Agrupe las palabras clave por grupos de anuncios según su tema para ser relevantes con los anuncios de ese grupo.</a:t>
            </a:r>
          </a:p>
        </p:txBody>
      </p:sp>
      <p:pic>
        <p:nvPicPr>
          <p:cNvPr id="325" name="Shape 325"/>
          <p:cNvPicPr preferRelativeResize="0"/>
          <p:nvPr/>
        </p:nvPicPr>
        <p:blipFill>
          <a:blip r:embed="rId3">
            <a:alphaModFix/>
          </a:blip>
          <a:stretch>
            <a:fillRect/>
          </a:stretch>
        </p:blipFill>
        <p:spPr>
          <a:xfrm>
            <a:off x="152400" y="1228474"/>
            <a:ext cx="1512860" cy="178976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9" name="Shape 329"/>
        <p:cNvGrpSpPr/>
        <p:nvPr/>
      </p:nvGrpSpPr>
      <p:grpSpPr>
        <a:xfrm>
          <a:off x="0" y="0"/>
          <a:ext cx="0" cy="0"/>
          <a:chOff x="0" y="0"/>
          <a:chExt cx="0" cy="0"/>
        </a:xfrm>
      </p:grpSpPr>
      <p:sp>
        <p:nvSpPr>
          <p:cNvPr id="330" name="Shape 33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31" name="Shape 33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Tipos de Concordancia</a:t>
            </a:r>
          </a:p>
        </p:txBody>
      </p:sp>
      <p:sp>
        <p:nvSpPr>
          <p:cNvPr id="332" name="Shape 332"/>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Concordancia Amplia:</a:t>
            </a:r>
          </a:p>
          <a:p>
            <a:pPr indent="-330200" lvl="0" marL="457200" marR="0" rtl="0" algn="l">
              <a:lnSpc>
                <a:spcPct val="115000"/>
              </a:lnSpc>
              <a:spcBef>
                <a:spcPts val="0"/>
              </a:spcBef>
              <a:spcAft>
                <a:spcPts val="1600"/>
              </a:spcAft>
              <a:buSzPct val="100000"/>
            </a:pPr>
            <a:r>
              <a:rPr lang="es-419" sz="1600"/>
              <a:t>La mayor cobertura</a:t>
            </a:r>
          </a:p>
          <a:p>
            <a:pPr lvl="0" marR="0" rtl="0" algn="l">
              <a:lnSpc>
                <a:spcPct val="115000"/>
              </a:lnSpc>
              <a:spcBef>
                <a:spcPts val="0"/>
              </a:spcBef>
              <a:spcAft>
                <a:spcPts val="1600"/>
              </a:spcAft>
              <a:buNone/>
            </a:pPr>
            <a:r>
              <a:rPr lang="es-419" sz="1600"/>
              <a:t>Concordancia de Frase:</a:t>
            </a:r>
          </a:p>
          <a:p>
            <a:pPr indent="-330200" lvl="0" marL="457200" marR="0" rtl="0" algn="l">
              <a:lnSpc>
                <a:spcPct val="115000"/>
              </a:lnSpc>
              <a:spcBef>
                <a:spcPts val="0"/>
              </a:spcBef>
              <a:spcAft>
                <a:spcPts val="1600"/>
              </a:spcAft>
              <a:buSzPct val="100000"/>
            </a:pPr>
            <a:r>
              <a:rPr lang="es-419" sz="1600"/>
              <a:t>Grupo objetivo reducido</a:t>
            </a:r>
          </a:p>
          <a:p>
            <a:pPr lvl="0" marR="0" rtl="0" algn="l">
              <a:lnSpc>
                <a:spcPct val="115000"/>
              </a:lnSpc>
              <a:spcBef>
                <a:spcPts val="0"/>
              </a:spcBef>
              <a:spcAft>
                <a:spcPts val="1600"/>
              </a:spcAft>
              <a:buNone/>
            </a:pPr>
            <a:r>
              <a:rPr lang="es-419" sz="1600"/>
              <a:t>Concordancia Exacta:</a:t>
            </a:r>
          </a:p>
          <a:p>
            <a:pPr indent="-330200" lvl="0" marL="457200" marR="0" rtl="0" algn="l">
              <a:lnSpc>
                <a:spcPct val="115000"/>
              </a:lnSpc>
              <a:spcBef>
                <a:spcPts val="0"/>
              </a:spcBef>
              <a:spcAft>
                <a:spcPts val="1600"/>
              </a:spcAft>
              <a:buSzPct val="100000"/>
            </a:pPr>
            <a:r>
              <a:rPr lang="es-419" sz="1600"/>
              <a:t>Búsqueda muy específica</a:t>
            </a:r>
          </a:p>
          <a:p>
            <a:pPr lvl="0" marR="0" rtl="0" algn="l">
              <a:lnSpc>
                <a:spcPct val="115000"/>
              </a:lnSpc>
              <a:spcBef>
                <a:spcPts val="0"/>
              </a:spcBef>
              <a:spcAft>
                <a:spcPts val="1600"/>
              </a:spcAft>
              <a:buNone/>
            </a:pPr>
            <a:r>
              <a:rPr lang="es-419" sz="1600"/>
              <a:t>Concordancia Negativa:</a:t>
            </a:r>
          </a:p>
          <a:p>
            <a:pPr indent="-330200" lvl="0" marL="457200" marR="0" rtl="0" algn="l">
              <a:lnSpc>
                <a:spcPct val="115000"/>
              </a:lnSpc>
              <a:spcBef>
                <a:spcPts val="0"/>
              </a:spcBef>
              <a:spcAft>
                <a:spcPts val="1600"/>
              </a:spcAft>
              <a:buSzPct val="100000"/>
            </a:pPr>
            <a:r>
              <a:rPr b="1" lang="es-419" sz="1600"/>
              <a:t>Exclusión de las consultas de búsqueda irrelevantes</a:t>
            </a:r>
          </a:p>
        </p:txBody>
      </p:sp>
      <p:pic>
        <p:nvPicPr>
          <p:cNvPr id="333" name="Shape 333"/>
          <p:cNvPicPr preferRelativeResize="0"/>
          <p:nvPr/>
        </p:nvPicPr>
        <p:blipFill>
          <a:blip r:embed="rId3">
            <a:alphaModFix/>
          </a:blip>
          <a:stretch>
            <a:fillRect/>
          </a:stretch>
        </p:blipFill>
        <p:spPr>
          <a:xfrm>
            <a:off x="5772550" y="1061675"/>
            <a:ext cx="1698736" cy="201171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7" name="Shape 337"/>
        <p:cNvGrpSpPr/>
        <p:nvPr/>
      </p:nvGrpSpPr>
      <p:grpSpPr>
        <a:xfrm>
          <a:off x="0" y="0"/>
          <a:ext cx="0" cy="0"/>
          <a:chOff x="0" y="0"/>
          <a:chExt cx="0" cy="0"/>
        </a:xfrm>
      </p:grpSpPr>
      <p:sp>
        <p:nvSpPr>
          <p:cNvPr id="338" name="Shape 33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39" name="Shape 33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Planificador Keywords</a:t>
            </a:r>
          </a:p>
        </p:txBody>
      </p:sp>
      <p:sp>
        <p:nvSpPr>
          <p:cNvPr id="340" name="Shape 340"/>
          <p:cNvSpPr txBox="1"/>
          <p:nvPr>
            <p:ph idx="1" type="body"/>
          </p:nvPr>
        </p:nvSpPr>
        <p:spPr>
          <a:xfrm>
            <a:off x="271925" y="1573462"/>
            <a:ext cx="5080800" cy="24417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Sirve para:</a:t>
            </a:r>
          </a:p>
          <a:p>
            <a:pPr indent="-330200" lvl="0" marL="457200" marR="0" rtl="0" algn="l">
              <a:lnSpc>
                <a:spcPct val="115000"/>
              </a:lnSpc>
              <a:spcBef>
                <a:spcPts val="0"/>
              </a:spcBef>
              <a:spcAft>
                <a:spcPts val="1600"/>
              </a:spcAft>
              <a:buSzPct val="100000"/>
            </a:pPr>
            <a:r>
              <a:rPr lang="es-419" sz="1600"/>
              <a:t>Buscar sugerencias de palabras clave y añadirlas</a:t>
            </a:r>
          </a:p>
          <a:p>
            <a:pPr indent="-330200" lvl="0" marL="457200" marR="0" rtl="0" algn="l">
              <a:lnSpc>
                <a:spcPct val="115000"/>
              </a:lnSpc>
              <a:spcBef>
                <a:spcPts val="0"/>
              </a:spcBef>
              <a:spcAft>
                <a:spcPts val="1600"/>
              </a:spcAft>
              <a:buSzPct val="100000"/>
            </a:pPr>
            <a:r>
              <a:rPr lang="es-419" sz="1600"/>
              <a:t>Buscar sugerencias de palabras clave negativas</a:t>
            </a:r>
          </a:p>
          <a:p>
            <a:pPr indent="-330200" lvl="0" marL="457200" marR="0" rtl="0" algn="l">
              <a:lnSpc>
                <a:spcPct val="115000"/>
              </a:lnSpc>
              <a:spcBef>
                <a:spcPts val="0"/>
              </a:spcBef>
              <a:spcAft>
                <a:spcPts val="1600"/>
              </a:spcAft>
              <a:buSzPct val="100000"/>
            </a:pPr>
            <a:r>
              <a:rPr b="1" lang="es-419" sz="1600"/>
              <a:t>Estimar el tráfico por palabra clave</a:t>
            </a:r>
          </a:p>
        </p:txBody>
      </p:sp>
      <p:pic>
        <p:nvPicPr>
          <p:cNvPr id="341" name="Shape 341"/>
          <p:cNvPicPr preferRelativeResize="0"/>
          <p:nvPr/>
        </p:nvPicPr>
        <p:blipFill>
          <a:blip r:embed="rId3">
            <a:alphaModFix/>
          </a:blip>
          <a:stretch>
            <a:fillRect/>
          </a:stretch>
        </p:blipFill>
        <p:spPr>
          <a:xfrm>
            <a:off x="5735450" y="984150"/>
            <a:ext cx="1719607" cy="203643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5" name="Shape 345"/>
        <p:cNvGrpSpPr/>
        <p:nvPr/>
      </p:nvGrpSpPr>
      <p:grpSpPr>
        <a:xfrm>
          <a:off x="0" y="0"/>
          <a:ext cx="0" cy="0"/>
          <a:chOff x="0" y="0"/>
          <a:chExt cx="0" cy="0"/>
        </a:xfrm>
      </p:grpSpPr>
      <p:sp>
        <p:nvSpPr>
          <p:cNvPr id="346" name="Shape 346"/>
          <p:cNvSpPr/>
          <p:nvPr/>
        </p:nvSpPr>
        <p:spPr>
          <a:xfrm>
            <a:off x="0" y="204350"/>
            <a:ext cx="60132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47" name="Shape 34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Elementos Para Mostrar Anuncios </a:t>
            </a:r>
          </a:p>
        </p:txBody>
      </p:sp>
      <p:sp>
        <p:nvSpPr>
          <p:cNvPr id="348" name="Shape 348"/>
          <p:cNvSpPr txBox="1"/>
          <p:nvPr>
            <p:ph idx="1" type="body"/>
          </p:nvPr>
        </p:nvSpPr>
        <p:spPr>
          <a:xfrm>
            <a:off x="3211175" y="1164275"/>
            <a:ext cx="5818500" cy="32460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AdWords utilizará 3 elementos de manera jerárquica para decidir quién verá sus anuncios:</a:t>
            </a:r>
          </a:p>
          <a:p>
            <a:pPr indent="-330200" lvl="0" marL="457200" rtl="0">
              <a:spcBef>
                <a:spcPts val="0"/>
              </a:spcBef>
              <a:buSzPct val="100000"/>
              <a:buAutoNum type="arabicPeriod"/>
            </a:pPr>
            <a:r>
              <a:rPr b="1" lang="es-419" sz="1600"/>
              <a:t>Término de búsqueda</a:t>
            </a:r>
            <a:r>
              <a:rPr lang="es-419" sz="1600"/>
              <a:t>: Para mostrar los anuncios orientados a algún lugar se tiene en cuenta el término de búsqueda de un usuario</a:t>
            </a:r>
          </a:p>
          <a:p>
            <a:pPr indent="-330200" lvl="0" marL="457200" rtl="0">
              <a:spcBef>
                <a:spcPts val="0"/>
              </a:spcBef>
              <a:buSzPct val="100000"/>
              <a:buAutoNum type="arabicPeriod"/>
            </a:pPr>
            <a:r>
              <a:rPr b="1" lang="es-419" sz="1600"/>
              <a:t>Idioma y dominio de Google:</a:t>
            </a:r>
            <a:r>
              <a:rPr lang="es-419" sz="1600"/>
              <a:t> Para mostrar los anuncios orientados a algún lugar se tiene en cuenta el dominio de Google del usuario</a:t>
            </a:r>
          </a:p>
          <a:p>
            <a:pPr indent="-330200" lvl="0" marL="457200" rtl="0">
              <a:spcBef>
                <a:spcPts val="0"/>
              </a:spcBef>
              <a:buSzPct val="100000"/>
              <a:buAutoNum type="arabicPeriod"/>
            </a:pPr>
            <a:r>
              <a:rPr b="1" lang="es-419" sz="1600"/>
              <a:t>Dirección IP</a:t>
            </a:r>
            <a:r>
              <a:rPr lang="es-419" sz="1600"/>
              <a:t>: Para mostrar los anuncios orientados a algún lugar se tiene en cuenta la dirección IP del usuario</a:t>
            </a:r>
          </a:p>
        </p:txBody>
      </p:sp>
      <p:pic>
        <p:nvPicPr>
          <p:cNvPr id="349" name="Shape 349"/>
          <p:cNvPicPr preferRelativeResize="0"/>
          <p:nvPr/>
        </p:nvPicPr>
        <p:blipFill>
          <a:blip r:embed="rId3">
            <a:alphaModFix/>
          </a:blip>
          <a:stretch>
            <a:fillRect/>
          </a:stretch>
        </p:blipFill>
        <p:spPr>
          <a:xfrm>
            <a:off x="152400" y="1228475"/>
            <a:ext cx="1462345" cy="173176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3" name="Shape 353"/>
        <p:cNvGrpSpPr/>
        <p:nvPr/>
      </p:nvGrpSpPr>
      <p:grpSpPr>
        <a:xfrm>
          <a:off x="0" y="0"/>
          <a:ext cx="0" cy="0"/>
          <a:chOff x="0" y="0"/>
          <a:chExt cx="0" cy="0"/>
        </a:xfrm>
      </p:grpSpPr>
      <p:sp>
        <p:nvSpPr>
          <p:cNvPr id="354" name="Shape 354"/>
          <p:cNvSpPr/>
          <p:nvPr/>
        </p:nvSpPr>
        <p:spPr>
          <a:xfrm>
            <a:off x="0" y="204350"/>
            <a:ext cx="60132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55" name="Shape 35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Remarketing</a:t>
            </a:r>
            <a:r>
              <a:rPr lang="es-419">
                <a:solidFill>
                  <a:srgbClr val="FFFFFF"/>
                </a:solidFill>
                <a:latin typeface="Roboto"/>
                <a:ea typeface="Roboto"/>
                <a:cs typeface="Roboto"/>
                <a:sym typeface="Roboto"/>
              </a:rPr>
              <a:t> </a:t>
            </a:r>
          </a:p>
        </p:txBody>
      </p:sp>
      <p:sp>
        <p:nvSpPr>
          <p:cNvPr id="356" name="Shape 356"/>
          <p:cNvSpPr txBox="1"/>
          <p:nvPr>
            <p:ph idx="1" type="body"/>
          </p:nvPr>
        </p:nvSpPr>
        <p:spPr>
          <a:xfrm>
            <a:off x="3211175" y="1164275"/>
            <a:ext cx="5818500" cy="32460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El remarketing le permite mostrar anuncios a los usuarios que visitaron su sitio web o utilizaron su aplicación para dispositivos móviles. </a:t>
            </a:r>
          </a:p>
          <a:p>
            <a:pPr lvl="0" rtl="0">
              <a:spcBef>
                <a:spcPts val="0"/>
              </a:spcBef>
              <a:buNone/>
            </a:pPr>
            <a:r>
              <a:rPr lang="es-419" sz="1600"/>
              <a:t>Por ejemplo, cuando los usuarios dejan su sitio web sin comprar nada, el remarketing le permite conectarse nuevamente con ellos y les muestra anuncios relevantes en sus diferentes dispositivos.</a:t>
            </a:r>
          </a:p>
        </p:txBody>
      </p:sp>
      <p:pic>
        <p:nvPicPr>
          <p:cNvPr id="357" name="Shape 357"/>
          <p:cNvPicPr preferRelativeResize="0"/>
          <p:nvPr/>
        </p:nvPicPr>
        <p:blipFill>
          <a:blip r:embed="rId3">
            <a:alphaModFix/>
          </a:blip>
          <a:stretch>
            <a:fillRect/>
          </a:stretch>
        </p:blipFill>
        <p:spPr>
          <a:xfrm>
            <a:off x="165324" y="2421018"/>
            <a:ext cx="2039232" cy="64194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1" name="Shape 361"/>
        <p:cNvGrpSpPr/>
        <p:nvPr/>
      </p:nvGrpSpPr>
      <p:grpSpPr>
        <a:xfrm>
          <a:off x="0" y="0"/>
          <a:ext cx="0" cy="0"/>
          <a:chOff x="0" y="0"/>
          <a:chExt cx="0" cy="0"/>
        </a:xfrm>
      </p:grpSpPr>
      <p:pic>
        <p:nvPicPr>
          <p:cNvPr id="362" name="Shape 362"/>
          <p:cNvPicPr preferRelativeResize="0"/>
          <p:nvPr/>
        </p:nvPicPr>
        <p:blipFill>
          <a:blip r:embed="rId3">
            <a:alphaModFix/>
          </a:blip>
          <a:stretch>
            <a:fillRect/>
          </a:stretch>
        </p:blipFill>
        <p:spPr>
          <a:xfrm>
            <a:off x="0" y="-4050"/>
            <a:ext cx="9144000" cy="5143499"/>
          </a:xfrm>
          <a:prstGeom prst="rect">
            <a:avLst/>
          </a:prstGeom>
          <a:noFill/>
          <a:ln>
            <a:noFill/>
          </a:ln>
        </p:spPr>
      </p:pic>
      <p:sp>
        <p:nvSpPr>
          <p:cNvPr id="363" name="Shape 363"/>
          <p:cNvSpPr txBox="1"/>
          <p:nvPr>
            <p:ph type="ctrTitle"/>
          </p:nvPr>
        </p:nvSpPr>
        <p:spPr>
          <a:xfrm>
            <a:off x="541673" y="1170075"/>
            <a:ext cx="5718600" cy="2052600"/>
          </a:xfrm>
          <a:prstGeom prst="rect">
            <a:avLst/>
          </a:prstGeom>
        </p:spPr>
        <p:txBody>
          <a:bodyPr anchorCtr="0" anchor="ctr" bIns="91425" lIns="91425" rIns="91425" tIns="91425">
            <a:noAutofit/>
          </a:bodyPr>
          <a:lstStyle/>
          <a:p>
            <a:pPr lvl="0" rtl="0" algn="l">
              <a:spcBef>
                <a:spcPts val="0"/>
              </a:spcBef>
              <a:buNone/>
            </a:pPr>
            <a:r>
              <a:rPr lang="es-419" sz="4800">
                <a:solidFill>
                  <a:srgbClr val="666666"/>
                </a:solidFill>
                <a:latin typeface="Roboto"/>
                <a:ea typeface="Roboto"/>
                <a:cs typeface="Roboto"/>
                <a:sym typeface="Roboto"/>
              </a:rPr>
              <a:t>Momento Móvil</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7" name="Shape 367"/>
        <p:cNvGrpSpPr/>
        <p:nvPr/>
      </p:nvGrpSpPr>
      <p:grpSpPr>
        <a:xfrm>
          <a:off x="0" y="0"/>
          <a:ext cx="0" cy="0"/>
          <a:chOff x="0" y="0"/>
          <a:chExt cx="0" cy="0"/>
        </a:xfrm>
      </p:grpSpPr>
      <p:sp>
        <p:nvSpPr>
          <p:cNvPr id="368" name="Shape 368"/>
          <p:cNvSpPr/>
          <p:nvPr/>
        </p:nvSpPr>
        <p:spPr>
          <a:xfrm>
            <a:off x="0" y="204350"/>
            <a:ext cx="60132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69" name="Shape 36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Definición Anuncios Móviles </a:t>
            </a:r>
            <a:r>
              <a:rPr lang="es-419">
                <a:solidFill>
                  <a:srgbClr val="FFFFFF"/>
                </a:solidFill>
                <a:latin typeface="Roboto"/>
                <a:ea typeface="Roboto"/>
                <a:cs typeface="Roboto"/>
                <a:sym typeface="Roboto"/>
              </a:rPr>
              <a:t> </a:t>
            </a:r>
          </a:p>
        </p:txBody>
      </p:sp>
      <p:sp>
        <p:nvSpPr>
          <p:cNvPr id="370" name="Shape 370"/>
          <p:cNvSpPr txBox="1"/>
          <p:nvPr>
            <p:ph idx="1" type="body"/>
          </p:nvPr>
        </p:nvSpPr>
        <p:spPr>
          <a:xfrm>
            <a:off x="3211175" y="1164275"/>
            <a:ext cx="5818500" cy="32460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Son los anuncios que aparecen en las aplicaciones de nuestros dispositivos móviles, celulares y tablets, y páginas web</a:t>
            </a:r>
          </a:p>
        </p:txBody>
      </p:sp>
      <p:pic>
        <p:nvPicPr>
          <p:cNvPr id="371" name="Shape 371"/>
          <p:cNvPicPr preferRelativeResize="0"/>
          <p:nvPr/>
        </p:nvPicPr>
        <p:blipFill>
          <a:blip r:embed="rId3">
            <a:alphaModFix/>
          </a:blip>
          <a:stretch>
            <a:fillRect/>
          </a:stretch>
        </p:blipFill>
        <p:spPr>
          <a:xfrm>
            <a:off x="271925" y="1801437"/>
            <a:ext cx="1398389" cy="110906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5" name="Shape 375"/>
        <p:cNvGrpSpPr/>
        <p:nvPr/>
      </p:nvGrpSpPr>
      <p:grpSpPr>
        <a:xfrm>
          <a:off x="0" y="0"/>
          <a:ext cx="0" cy="0"/>
          <a:chOff x="0" y="0"/>
          <a:chExt cx="0" cy="0"/>
        </a:xfrm>
      </p:grpSpPr>
      <p:sp>
        <p:nvSpPr>
          <p:cNvPr id="376" name="Shape 376"/>
          <p:cNvSpPr/>
          <p:nvPr/>
        </p:nvSpPr>
        <p:spPr>
          <a:xfrm>
            <a:off x="0" y="204350"/>
            <a:ext cx="60132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77" name="Shape 37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Ventajas</a:t>
            </a:r>
            <a:r>
              <a:rPr lang="es-419">
                <a:solidFill>
                  <a:srgbClr val="FFFFFF"/>
                </a:solidFill>
                <a:latin typeface="Roboto"/>
                <a:ea typeface="Roboto"/>
                <a:cs typeface="Roboto"/>
                <a:sym typeface="Roboto"/>
              </a:rPr>
              <a:t> Anuncios Móviles  </a:t>
            </a:r>
          </a:p>
        </p:txBody>
      </p:sp>
      <p:sp>
        <p:nvSpPr>
          <p:cNvPr id="378" name="Shape 378"/>
          <p:cNvSpPr txBox="1"/>
          <p:nvPr>
            <p:ph idx="1" type="body"/>
          </p:nvPr>
        </p:nvSpPr>
        <p:spPr>
          <a:xfrm>
            <a:off x="3211175" y="1164275"/>
            <a:ext cx="5818500" cy="32460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Se muestran solo en dispositivos móviles y se deben crear específicamente para estos</a:t>
            </a:r>
          </a:p>
          <a:p>
            <a:pPr indent="-330200" lvl="0" marL="457200" rtl="0">
              <a:spcBef>
                <a:spcPts val="0"/>
              </a:spcBef>
              <a:buSzPct val="100000"/>
            </a:pPr>
            <a:r>
              <a:rPr lang="es-419" sz="1600"/>
              <a:t>Existen varios tipos de anuncios: solo llamada, promoción de aplicaciones, entre otros</a:t>
            </a:r>
          </a:p>
          <a:p>
            <a:pPr indent="-330200" lvl="0" marL="457200" rtl="0">
              <a:spcBef>
                <a:spcPts val="0"/>
              </a:spcBef>
              <a:buSzPct val="100000"/>
            </a:pPr>
            <a:r>
              <a:rPr lang="es-419" sz="1600"/>
              <a:t>Pueden aparecer en los resultados de búsqueda móvil, Youtube y páginas optimizadas</a:t>
            </a:r>
          </a:p>
          <a:p>
            <a:pPr indent="-330200" lvl="0" marL="457200" rtl="0">
              <a:spcBef>
                <a:spcPts val="0"/>
              </a:spcBef>
              <a:buSzPct val="100000"/>
            </a:pPr>
            <a:r>
              <a:rPr lang="es-419" sz="1600"/>
              <a:t>En función de la campaña, pueden tener formatos: texto, imágenes, video, aplicación, solo llamada, contenido digital</a:t>
            </a:r>
          </a:p>
        </p:txBody>
      </p:sp>
      <p:pic>
        <p:nvPicPr>
          <p:cNvPr id="379" name="Shape 379"/>
          <p:cNvPicPr preferRelativeResize="0"/>
          <p:nvPr/>
        </p:nvPicPr>
        <p:blipFill>
          <a:blip r:embed="rId3">
            <a:alphaModFix/>
          </a:blip>
          <a:stretch>
            <a:fillRect/>
          </a:stretch>
        </p:blipFill>
        <p:spPr>
          <a:xfrm>
            <a:off x="119525" y="1922875"/>
            <a:ext cx="1634836" cy="97244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3" name="Shape 383"/>
        <p:cNvGrpSpPr/>
        <p:nvPr/>
      </p:nvGrpSpPr>
      <p:grpSpPr>
        <a:xfrm>
          <a:off x="0" y="0"/>
          <a:ext cx="0" cy="0"/>
          <a:chOff x="0" y="0"/>
          <a:chExt cx="0" cy="0"/>
        </a:xfrm>
      </p:grpSpPr>
      <p:sp>
        <p:nvSpPr>
          <p:cNvPr id="384" name="Shape 384"/>
          <p:cNvSpPr/>
          <p:nvPr/>
        </p:nvSpPr>
        <p:spPr>
          <a:xfrm>
            <a:off x="0" y="204350"/>
            <a:ext cx="60132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85" name="Shape 38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Cuales son los </a:t>
            </a:r>
            <a:r>
              <a:rPr lang="es-419">
                <a:solidFill>
                  <a:srgbClr val="FFFFFF"/>
                </a:solidFill>
                <a:latin typeface="Roboto"/>
                <a:ea typeface="Roboto"/>
                <a:cs typeface="Roboto"/>
                <a:sym typeface="Roboto"/>
              </a:rPr>
              <a:t>Anuncios Móviles  </a:t>
            </a:r>
          </a:p>
        </p:txBody>
      </p:sp>
      <p:pic>
        <p:nvPicPr>
          <p:cNvPr id="386" name="Shape 386"/>
          <p:cNvPicPr preferRelativeResize="0"/>
          <p:nvPr/>
        </p:nvPicPr>
        <p:blipFill>
          <a:blip r:embed="rId3">
            <a:alphaModFix/>
          </a:blip>
          <a:stretch>
            <a:fillRect/>
          </a:stretch>
        </p:blipFill>
        <p:spPr>
          <a:xfrm>
            <a:off x="1903925" y="1405837"/>
            <a:ext cx="3581436" cy="29199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0" name="Shape 390"/>
        <p:cNvGrpSpPr/>
        <p:nvPr/>
      </p:nvGrpSpPr>
      <p:grpSpPr>
        <a:xfrm>
          <a:off x="0" y="0"/>
          <a:ext cx="0" cy="0"/>
          <a:chOff x="0" y="0"/>
          <a:chExt cx="0" cy="0"/>
        </a:xfrm>
      </p:grpSpPr>
      <p:pic>
        <p:nvPicPr>
          <p:cNvPr id="391" name="Shape 391"/>
          <p:cNvPicPr preferRelativeResize="0"/>
          <p:nvPr/>
        </p:nvPicPr>
        <p:blipFill>
          <a:blip r:embed="rId3">
            <a:alphaModFix/>
          </a:blip>
          <a:stretch>
            <a:fillRect/>
          </a:stretch>
        </p:blipFill>
        <p:spPr>
          <a:xfrm>
            <a:off x="0" y="-4050"/>
            <a:ext cx="9144000" cy="5143499"/>
          </a:xfrm>
          <a:prstGeom prst="rect">
            <a:avLst/>
          </a:prstGeom>
          <a:noFill/>
          <a:ln>
            <a:noFill/>
          </a:ln>
        </p:spPr>
      </p:pic>
      <p:sp>
        <p:nvSpPr>
          <p:cNvPr id="392" name="Shape 392"/>
          <p:cNvSpPr txBox="1"/>
          <p:nvPr>
            <p:ph type="ctrTitle"/>
          </p:nvPr>
        </p:nvSpPr>
        <p:spPr>
          <a:xfrm>
            <a:off x="541673" y="1170075"/>
            <a:ext cx="5718600" cy="2052600"/>
          </a:xfrm>
          <a:prstGeom prst="rect">
            <a:avLst/>
          </a:prstGeom>
        </p:spPr>
        <p:txBody>
          <a:bodyPr anchorCtr="0" anchor="ctr" bIns="91425" lIns="91425" rIns="91425" tIns="91425">
            <a:noAutofit/>
          </a:bodyPr>
          <a:lstStyle/>
          <a:p>
            <a:pPr lvl="0" rtl="0" algn="l">
              <a:spcBef>
                <a:spcPts val="0"/>
              </a:spcBef>
              <a:buNone/>
            </a:pPr>
            <a:r>
              <a:rPr lang="es-419" sz="4800">
                <a:solidFill>
                  <a:srgbClr val="666666"/>
                </a:solidFill>
                <a:latin typeface="Roboto"/>
                <a:ea typeface="Roboto"/>
                <a:cs typeface="Roboto"/>
                <a:sym typeface="Roboto"/>
              </a:rPr>
              <a:t>Medir y Optimizar el Rendimiento</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6" name="Shape 396"/>
        <p:cNvGrpSpPr/>
        <p:nvPr/>
      </p:nvGrpSpPr>
      <p:grpSpPr>
        <a:xfrm>
          <a:off x="0" y="0"/>
          <a:ext cx="0" cy="0"/>
          <a:chOff x="0" y="0"/>
          <a:chExt cx="0" cy="0"/>
        </a:xfrm>
      </p:grpSpPr>
      <p:sp>
        <p:nvSpPr>
          <p:cNvPr id="397" name="Shape 39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98" name="Shape 398"/>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Subastas</a:t>
            </a:r>
          </a:p>
        </p:txBody>
      </p:sp>
      <p:sp>
        <p:nvSpPr>
          <p:cNvPr id="399" name="Shape 399"/>
          <p:cNvSpPr txBox="1"/>
          <p:nvPr>
            <p:ph idx="1" type="body"/>
          </p:nvPr>
        </p:nvSpPr>
        <p:spPr>
          <a:xfrm>
            <a:off x="3211175" y="1134774"/>
            <a:ext cx="5818500" cy="2823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Proceso que se lleva a cabo con cada búsqueda realizada en Google y así definir los anuncios que se muestran de acuerdo a esa búsqueda y el orden en que aparecen en la página.</a:t>
            </a:r>
          </a:p>
          <a:p>
            <a:pPr indent="-330200" lvl="0" marL="457200" rtl="0">
              <a:spcBef>
                <a:spcPts val="0"/>
              </a:spcBef>
              <a:buSzPct val="100000"/>
            </a:pPr>
            <a:r>
              <a:rPr lang="es-419" sz="1600"/>
              <a:t>Una subasta se ejecuta cada vez que un usuario hace alguna búsqueda</a:t>
            </a:r>
          </a:p>
          <a:p>
            <a:pPr indent="-330200" lvl="0" marL="457200" rtl="0">
              <a:spcBef>
                <a:spcPts val="0"/>
              </a:spcBef>
              <a:buSzPct val="100000"/>
            </a:pPr>
            <a:r>
              <a:rPr b="1" lang="es-419" sz="1600"/>
              <a:t>Si el ranking del anuncio es igual entre dos anunciantes, el que tenga más o mejor rendimiento en sus extensiones aparecerá en mejor posición.</a:t>
            </a:r>
          </a:p>
        </p:txBody>
      </p:sp>
      <p:pic>
        <p:nvPicPr>
          <p:cNvPr id="400" name="Shape 400"/>
          <p:cNvPicPr preferRelativeResize="0"/>
          <p:nvPr/>
        </p:nvPicPr>
        <p:blipFill>
          <a:blip r:embed="rId3">
            <a:alphaModFix/>
          </a:blip>
          <a:stretch>
            <a:fillRect/>
          </a:stretch>
        </p:blipFill>
        <p:spPr>
          <a:xfrm>
            <a:off x="271925" y="1212850"/>
            <a:ext cx="1422238" cy="168427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4" name="Shape 404"/>
        <p:cNvGrpSpPr/>
        <p:nvPr/>
      </p:nvGrpSpPr>
      <p:grpSpPr>
        <a:xfrm>
          <a:off x="0" y="0"/>
          <a:ext cx="0" cy="0"/>
          <a:chOff x="0" y="0"/>
          <a:chExt cx="0" cy="0"/>
        </a:xfrm>
      </p:grpSpPr>
      <p:sp>
        <p:nvSpPr>
          <p:cNvPr id="405" name="Shape 40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06" name="Shape 40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Subastas - Funcionamiento</a:t>
            </a:r>
          </a:p>
        </p:txBody>
      </p:sp>
      <p:sp>
        <p:nvSpPr>
          <p:cNvPr id="407" name="Shape 407"/>
          <p:cNvSpPr txBox="1"/>
          <p:nvPr>
            <p:ph idx="1" type="body"/>
          </p:nvPr>
        </p:nvSpPr>
        <p:spPr>
          <a:xfrm>
            <a:off x="3211175" y="1134774"/>
            <a:ext cx="5818500" cy="2823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Cuando un usuario hace una búsqueda, el sistema de Adwords encuentra todos los anuncios cuyas palabras clave concuerden con esta búsqueda.</a:t>
            </a:r>
          </a:p>
          <a:p>
            <a:pPr lvl="0" rtl="0">
              <a:spcBef>
                <a:spcPts val="0"/>
              </a:spcBef>
              <a:buNone/>
            </a:pPr>
            <a:r>
              <a:rPr lang="es-419" sz="1600"/>
              <a:t>De esos anuncios el sistema ignora los que no son aptos, como los segmentados a otro país o rechazados.</a:t>
            </a:r>
          </a:p>
          <a:p>
            <a:pPr lvl="0" rtl="0">
              <a:spcBef>
                <a:spcPts val="0"/>
              </a:spcBef>
              <a:buNone/>
            </a:pPr>
            <a:r>
              <a:rPr lang="es-419" sz="1600"/>
              <a:t>De los anuncios restantes, solo se muestran los que tengan un ranking del anuncio suficientemente alto.</a:t>
            </a:r>
          </a:p>
        </p:txBody>
      </p:sp>
      <p:pic>
        <p:nvPicPr>
          <p:cNvPr id="408" name="Shape 408"/>
          <p:cNvPicPr preferRelativeResize="0"/>
          <p:nvPr/>
        </p:nvPicPr>
        <p:blipFill>
          <a:blip r:embed="rId3">
            <a:alphaModFix/>
          </a:blip>
          <a:stretch>
            <a:fillRect/>
          </a:stretch>
        </p:blipFill>
        <p:spPr>
          <a:xfrm>
            <a:off x="271925" y="1212850"/>
            <a:ext cx="1422238" cy="168427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2" name="Shape 412"/>
        <p:cNvGrpSpPr/>
        <p:nvPr/>
      </p:nvGrpSpPr>
      <p:grpSpPr>
        <a:xfrm>
          <a:off x="0" y="0"/>
          <a:ext cx="0" cy="0"/>
          <a:chOff x="0" y="0"/>
          <a:chExt cx="0" cy="0"/>
        </a:xfrm>
      </p:grpSpPr>
      <p:sp>
        <p:nvSpPr>
          <p:cNvPr id="413" name="Shape 413"/>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14" name="Shape 414"/>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Oferta</a:t>
            </a:r>
          </a:p>
        </p:txBody>
      </p:sp>
      <p:sp>
        <p:nvSpPr>
          <p:cNvPr id="415" name="Shape 415"/>
          <p:cNvSpPr txBox="1"/>
          <p:nvPr>
            <p:ph idx="1" type="body"/>
          </p:nvPr>
        </p:nvSpPr>
        <p:spPr>
          <a:xfrm>
            <a:off x="271925" y="1364400"/>
            <a:ext cx="5080800" cy="3142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marR="0" rtl="0" algn="l">
              <a:lnSpc>
                <a:spcPct val="115000"/>
              </a:lnSpc>
              <a:spcBef>
                <a:spcPts val="0"/>
              </a:spcBef>
              <a:spcAft>
                <a:spcPts val="1600"/>
              </a:spcAft>
              <a:buSzPct val="100000"/>
            </a:pPr>
            <a:r>
              <a:rPr lang="es-419" sz="1600"/>
              <a:t>La cantidad que está dispuesto a pagar por cada clic, por cada mil impresiones o por cada adquisición. </a:t>
            </a:r>
          </a:p>
          <a:p>
            <a:pPr indent="-330200" lvl="0" marL="457200" marR="0" rtl="0" algn="l">
              <a:lnSpc>
                <a:spcPct val="115000"/>
              </a:lnSpc>
              <a:spcBef>
                <a:spcPts val="0"/>
              </a:spcBef>
              <a:spcAft>
                <a:spcPts val="1600"/>
              </a:spcAft>
              <a:buSzPct val="100000"/>
            </a:pPr>
            <a:r>
              <a:rPr lang="es-419" sz="1600"/>
              <a:t>Una oferta eficaz tiene límite, ya que existen veces en las que subir la oferta no tiene un cambio significativo por el valor del tráfico disponible para las palabras clave que usted necesita</a:t>
            </a:r>
          </a:p>
          <a:p>
            <a:pPr indent="-330200" lvl="0" marL="457200" marR="0" rtl="0" algn="l">
              <a:lnSpc>
                <a:spcPct val="115000"/>
              </a:lnSpc>
              <a:spcBef>
                <a:spcPts val="0"/>
              </a:spcBef>
              <a:spcAft>
                <a:spcPts val="1600"/>
              </a:spcAft>
              <a:buSzPct val="100000"/>
            </a:pPr>
            <a:r>
              <a:rPr b="1" lang="es-419" sz="1600"/>
              <a:t>Su oferta tiene que basarse en el valor de su producto o servicio.</a:t>
            </a:r>
          </a:p>
        </p:txBody>
      </p:sp>
      <p:pic>
        <p:nvPicPr>
          <p:cNvPr id="416" name="Shape 416"/>
          <p:cNvPicPr preferRelativeResize="0"/>
          <p:nvPr/>
        </p:nvPicPr>
        <p:blipFill>
          <a:blip r:embed="rId3">
            <a:alphaModFix/>
          </a:blip>
          <a:stretch>
            <a:fillRect/>
          </a:stretch>
        </p:blipFill>
        <p:spPr>
          <a:xfrm>
            <a:off x="5930050" y="1039812"/>
            <a:ext cx="1553850" cy="1840135"/>
          </a:xfrm>
          <a:prstGeom prst="rect">
            <a:avLst/>
          </a:prstGeom>
          <a:noFill/>
          <a:ln>
            <a:noFill/>
          </a:ln>
        </p:spPr>
      </p:pic>
      <p:pic>
        <p:nvPicPr>
          <p:cNvPr id="417" name="Shape 417"/>
          <p:cNvPicPr preferRelativeResize="0"/>
          <p:nvPr/>
        </p:nvPicPr>
        <p:blipFill>
          <a:blip r:embed="rId4">
            <a:alphaModFix/>
          </a:blip>
          <a:stretch>
            <a:fillRect/>
          </a:stretch>
        </p:blipFill>
        <p:spPr>
          <a:xfrm>
            <a:off x="3014575" y="3883850"/>
            <a:ext cx="1141815" cy="32214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1" name="Shape 421"/>
        <p:cNvGrpSpPr/>
        <p:nvPr/>
      </p:nvGrpSpPr>
      <p:grpSpPr>
        <a:xfrm>
          <a:off x="0" y="0"/>
          <a:ext cx="0" cy="0"/>
          <a:chOff x="0" y="0"/>
          <a:chExt cx="0" cy="0"/>
        </a:xfrm>
      </p:grpSpPr>
      <p:sp>
        <p:nvSpPr>
          <p:cNvPr id="422" name="Shape 42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23" name="Shape 42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Ofertas CPC</a:t>
            </a:r>
          </a:p>
        </p:txBody>
      </p:sp>
      <p:sp>
        <p:nvSpPr>
          <p:cNvPr id="424" name="Shape 424"/>
          <p:cNvSpPr txBox="1"/>
          <p:nvPr>
            <p:ph idx="1" type="body"/>
          </p:nvPr>
        </p:nvSpPr>
        <p:spPr>
          <a:xfrm>
            <a:off x="271925" y="1364400"/>
            <a:ext cx="5080800" cy="3142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marR="0" rtl="0" algn="l">
              <a:lnSpc>
                <a:spcPct val="115000"/>
              </a:lnSpc>
              <a:spcBef>
                <a:spcPts val="0"/>
              </a:spcBef>
              <a:spcAft>
                <a:spcPts val="1600"/>
              </a:spcAft>
              <a:buSzPct val="100000"/>
            </a:pPr>
            <a:r>
              <a:rPr lang="es-419" sz="1600"/>
              <a:t>Objetivo: Atraer tráfico hacia su sitio</a:t>
            </a:r>
          </a:p>
          <a:p>
            <a:pPr indent="-330200" lvl="0" marL="457200" marR="0" rtl="0" algn="l">
              <a:lnSpc>
                <a:spcPct val="115000"/>
              </a:lnSpc>
              <a:spcBef>
                <a:spcPts val="0"/>
              </a:spcBef>
              <a:spcAft>
                <a:spcPts val="1600"/>
              </a:spcAft>
              <a:buSzPct val="100000"/>
            </a:pPr>
            <a:r>
              <a:rPr lang="es-419" sz="1600"/>
              <a:t>Una oferta de CPC para cada grupo de anuncios o palabra clave de la campaña.</a:t>
            </a:r>
          </a:p>
          <a:p>
            <a:pPr indent="-330200" lvl="0" marL="457200" marR="0" rtl="0" algn="l">
              <a:lnSpc>
                <a:spcPct val="115000"/>
              </a:lnSpc>
              <a:spcBef>
                <a:spcPts val="0"/>
              </a:spcBef>
              <a:spcAft>
                <a:spcPts val="1600"/>
              </a:spcAft>
              <a:buSzPct val="100000"/>
            </a:pPr>
            <a:r>
              <a:rPr lang="es-419" sz="1600"/>
              <a:t>Pagará únicamente cuando alguien haga clic en su anuncio.</a:t>
            </a:r>
          </a:p>
          <a:p>
            <a:pPr indent="-330200" lvl="0" marL="457200" marR="0" rtl="0" algn="l">
              <a:lnSpc>
                <a:spcPct val="115000"/>
              </a:lnSpc>
              <a:spcBef>
                <a:spcPts val="0"/>
              </a:spcBef>
              <a:spcAft>
                <a:spcPts val="1600"/>
              </a:spcAft>
              <a:buSzPct val="100000"/>
            </a:pPr>
            <a:r>
              <a:rPr lang="es-419" sz="1600"/>
              <a:t>Existen dos tipos:</a:t>
            </a:r>
          </a:p>
          <a:p>
            <a:pPr indent="-330200" lvl="1" marL="914400" marR="0" rtl="0" algn="l">
              <a:lnSpc>
                <a:spcPct val="115000"/>
              </a:lnSpc>
              <a:spcBef>
                <a:spcPts val="0"/>
              </a:spcBef>
              <a:spcAft>
                <a:spcPts val="1600"/>
              </a:spcAft>
              <a:buSzPct val="100000"/>
            </a:pPr>
            <a:r>
              <a:rPr lang="es-419" sz="1600"/>
              <a:t>CPC automático</a:t>
            </a:r>
          </a:p>
          <a:p>
            <a:pPr indent="-330200" lvl="1" marL="914400" marR="0" rtl="0" algn="l">
              <a:lnSpc>
                <a:spcPct val="115000"/>
              </a:lnSpc>
              <a:spcBef>
                <a:spcPts val="0"/>
              </a:spcBef>
              <a:spcAft>
                <a:spcPts val="1600"/>
              </a:spcAft>
              <a:buSzPct val="100000"/>
            </a:pPr>
            <a:r>
              <a:rPr lang="es-419" sz="1600"/>
              <a:t>CPC manual</a:t>
            </a:r>
          </a:p>
        </p:txBody>
      </p:sp>
      <p:pic>
        <p:nvPicPr>
          <p:cNvPr id="425" name="Shape 425"/>
          <p:cNvPicPr preferRelativeResize="0"/>
          <p:nvPr/>
        </p:nvPicPr>
        <p:blipFill>
          <a:blip r:embed="rId3">
            <a:alphaModFix/>
          </a:blip>
          <a:stretch>
            <a:fillRect/>
          </a:stretch>
        </p:blipFill>
        <p:spPr>
          <a:xfrm>
            <a:off x="6025475" y="1303399"/>
            <a:ext cx="1492501" cy="1767488"/>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9" name="Shape 429"/>
        <p:cNvGrpSpPr/>
        <p:nvPr/>
      </p:nvGrpSpPr>
      <p:grpSpPr>
        <a:xfrm>
          <a:off x="0" y="0"/>
          <a:ext cx="0" cy="0"/>
          <a:chOff x="0" y="0"/>
          <a:chExt cx="0" cy="0"/>
        </a:xfrm>
      </p:grpSpPr>
      <p:sp>
        <p:nvSpPr>
          <p:cNvPr id="430" name="Shape 43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31" name="Shape 43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Ofertas CPM</a:t>
            </a:r>
          </a:p>
        </p:txBody>
      </p:sp>
      <p:sp>
        <p:nvSpPr>
          <p:cNvPr id="432" name="Shape 432"/>
          <p:cNvSpPr txBox="1"/>
          <p:nvPr>
            <p:ph idx="1" type="body"/>
          </p:nvPr>
        </p:nvSpPr>
        <p:spPr>
          <a:xfrm>
            <a:off x="271925" y="1084200"/>
            <a:ext cx="5080800" cy="3422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marR="0" rtl="0" algn="l">
              <a:lnSpc>
                <a:spcPct val="115000"/>
              </a:lnSpc>
              <a:spcBef>
                <a:spcPts val="0"/>
              </a:spcBef>
              <a:spcAft>
                <a:spcPts val="1600"/>
              </a:spcAft>
              <a:buSzPct val="100000"/>
            </a:pPr>
            <a:r>
              <a:rPr lang="es-419" sz="1600"/>
              <a:t>Objetivo: Branding y visibilidad</a:t>
            </a:r>
          </a:p>
          <a:p>
            <a:pPr indent="-330200" lvl="0" marL="457200" marR="0" rtl="0" algn="l">
              <a:lnSpc>
                <a:spcPct val="115000"/>
              </a:lnSpc>
              <a:spcBef>
                <a:spcPts val="0"/>
              </a:spcBef>
              <a:spcAft>
                <a:spcPts val="1600"/>
              </a:spcAft>
              <a:buSzPct val="100000"/>
            </a:pPr>
            <a:r>
              <a:rPr lang="es-419" sz="1600"/>
              <a:t>Un anuncio de CPM siempre ocupa todo el espacio publicitario, además de que el contenido del anuncio puede ser más enriquecedor.</a:t>
            </a:r>
          </a:p>
          <a:p>
            <a:pPr indent="-330200" lvl="0" marL="457200" marR="0" rtl="0" algn="l">
              <a:lnSpc>
                <a:spcPct val="115000"/>
              </a:lnSpc>
              <a:spcBef>
                <a:spcPts val="0"/>
              </a:spcBef>
              <a:spcAft>
                <a:spcPts val="1600"/>
              </a:spcAft>
              <a:buSzPct val="100000"/>
            </a:pPr>
            <a:r>
              <a:rPr b="1" lang="es-419" sz="1600"/>
              <a:t>Cuando los anuncios de CPC y de CPM compiten entre ellos en la misma subasta de la Red de Display, el sistema de AdWords convierte el CPC en CPM efectivo, o eCPM, para compararlos y clasificarlos.</a:t>
            </a:r>
          </a:p>
        </p:txBody>
      </p:sp>
      <p:pic>
        <p:nvPicPr>
          <p:cNvPr id="433" name="Shape 433"/>
          <p:cNvPicPr preferRelativeResize="0"/>
          <p:nvPr/>
        </p:nvPicPr>
        <p:blipFill>
          <a:blip r:embed="rId3">
            <a:alphaModFix/>
          </a:blip>
          <a:stretch>
            <a:fillRect/>
          </a:stretch>
        </p:blipFill>
        <p:spPr>
          <a:xfrm>
            <a:off x="6063050" y="1173249"/>
            <a:ext cx="1535329" cy="181819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7" name="Shape 437"/>
        <p:cNvGrpSpPr/>
        <p:nvPr/>
      </p:nvGrpSpPr>
      <p:grpSpPr>
        <a:xfrm>
          <a:off x="0" y="0"/>
          <a:ext cx="0" cy="0"/>
          <a:chOff x="0" y="0"/>
          <a:chExt cx="0" cy="0"/>
        </a:xfrm>
      </p:grpSpPr>
      <p:sp>
        <p:nvSpPr>
          <p:cNvPr id="438" name="Shape 43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39" name="Shape 43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CPA</a:t>
            </a:r>
          </a:p>
        </p:txBody>
      </p:sp>
      <p:sp>
        <p:nvSpPr>
          <p:cNvPr id="440" name="Shape 440"/>
          <p:cNvSpPr txBox="1"/>
          <p:nvPr>
            <p:ph idx="1" type="body"/>
          </p:nvPr>
        </p:nvSpPr>
        <p:spPr>
          <a:xfrm>
            <a:off x="3134975" y="1442902"/>
            <a:ext cx="5818500" cy="27441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Objetivo: acción específica en el sitio </a:t>
            </a:r>
          </a:p>
          <a:p>
            <a:pPr indent="-330200" lvl="0" marL="457200" rtl="0">
              <a:spcBef>
                <a:spcPts val="0"/>
              </a:spcBef>
              <a:buSzPct val="100000"/>
            </a:pPr>
            <a:r>
              <a:rPr lang="es-419" sz="1600"/>
              <a:t>El CPA máximo es lo máximo que está dispuesto a pagar por una conversión</a:t>
            </a:r>
          </a:p>
          <a:p>
            <a:pPr indent="-330200" lvl="0" marL="457200" rtl="0">
              <a:spcBef>
                <a:spcPts val="0"/>
              </a:spcBef>
              <a:buSzPct val="100000"/>
            </a:pPr>
            <a:r>
              <a:rPr b="1" lang="es-419" sz="1600"/>
              <a:t>Utiliza el historial de la campaña para determinar la oferta de coste por clic (CPC) óptima.</a:t>
            </a:r>
          </a:p>
          <a:p>
            <a:pPr indent="-330200" lvl="0" marL="457200" rtl="0">
              <a:spcBef>
                <a:spcPts val="0"/>
              </a:spcBef>
              <a:buSzPct val="100000"/>
            </a:pPr>
            <a:r>
              <a:rPr b="1" lang="es-419" sz="1600"/>
              <a:t>Clics convertidos informa todos los clics en anuncios de AdWords que generaron una o más conversiones.</a:t>
            </a:r>
          </a:p>
        </p:txBody>
      </p:sp>
      <p:pic>
        <p:nvPicPr>
          <p:cNvPr id="441" name="Shape 441"/>
          <p:cNvPicPr preferRelativeResize="0"/>
          <p:nvPr/>
        </p:nvPicPr>
        <p:blipFill>
          <a:blip r:embed="rId3">
            <a:alphaModFix/>
          </a:blip>
          <a:stretch>
            <a:fillRect/>
          </a:stretch>
        </p:blipFill>
        <p:spPr>
          <a:xfrm>
            <a:off x="271925" y="1297612"/>
            <a:ext cx="1445061" cy="171130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5" name="Shape 445"/>
        <p:cNvGrpSpPr/>
        <p:nvPr/>
      </p:nvGrpSpPr>
      <p:grpSpPr>
        <a:xfrm>
          <a:off x="0" y="0"/>
          <a:ext cx="0" cy="0"/>
          <a:chOff x="0" y="0"/>
          <a:chExt cx="0" cy="0"/>
        </a:xfrm>
      </p:grpSpPr>
      <p:sp>
        <p:nvSpPr>
          <p:cNvPr id="446" name="Shape 446"/>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47" name="Shape 44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CPA</a:t>
            </a:r>
          </a:p>
        </p:txBody>
      </p:sp>
      <p:sp>
        <p:nvSpPr>
          <p:cNvPr id="448" name="Shape 448"/>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Requisitos:</a:t>
            </a:r>
          </a:p>
          <a:p>
            <a:pPr indent="-330200" lvl="0" marL="457200" rtl="0">
              <a:spcBef>
                <a:spcPts val="0"/>
              </a:spcBef>
              <a:buSzPct val="100000"/>
            </a:pPr>
            <a:r>
              <a:rPr b="1" lang="es-419" sz="1600"/>
              <a:t>Habilitar el seguimiento de conversiones de AdWords.</a:t>
            </a:r>
          </a:p>
          <a:p>
            <a:pPr indent="-330200" lvl="0" marL="457200" rtl="0">
              <a:spcBef>
                <a:spcPts val="0"/>
              </a:spcBef>
              <a:buSzPct val="100000"/>
            </a:pPr>
            <a:r>
              <a:rPr lang="es-419" sz="1600"/>
              <a:t>Haber recibido, por lo menos, 15 conversiones en los últimos 30 días.</a:t>
            </a:r>
          </a:p>
          <a:p>
            <a:pPr indent="-330200" lvl="0" marL="457200" rtl="0">
              <a:spcBef>
                <a:spcPts val="0"/>
              </a:spcBef>
              <a:buSzPct val="100000"/>
            </a:pPr>
            <a:r>
              <a:rPr lang="es-419" sz="1600"/>
              <a:t>Recibir un porcentaje de conversiones similar durante al menos unos días.</a:t>
            </a:r>
          </a:p>
          <a:p>
            <a:pPr indent="-330200" lvl="0" marL="457200" rtl="0">
              <a:spcBef>
                <a:spcPts val="0"/>
              </a:spcBef>
              <a:buSzPct val="100000"/>
            </a:pPr>
            <a:r>
              <a:rPr lang="es-419" sz="1600"/>
              <a:t>El CPA utiliza el historial de la campaña para determinar la oferta más óptima y así generar más conversiones.</a:t>
            </a:r>
          </a:p>
        </p:txBody>
      </p:sp>
      <p:pic>
        <p:nvPicPr>
          <p:cNvPr id="449" name="Shape 449"/>
          <p:cNvPicPr preferRelativeResize="0"/>
          <p:nvPr/>
        </p:nvPicPr>
        <p:blipFill>
          <a:blip r:embed="rId3">
            <a:alphaModFix/>
          </a:blip>
          <a:stretch>
            <a:fillRect/>
          </a:stretch>
        </p:blipFill>
        <p:spPr>
          <a:xfrm>
            <a:off x="322525" y="1360788"/>
            <a:ext cx="1382834" cy="163593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3" name="Shape 453"/>
        <p:cNvGrpSpPr/>
        <p:nvPr/>
      </p:nvGrpSpPr>
      <p:grpSpPr>
        <a:xfrm>
          <a:off x="0" y="0"/>
          <a:ext cx="0" cy="0"/>
          <a:chOff x="0" y="0"/>
          <a:chExt cx="0" cy="0"/>
        </a:xfrm>
      </p:grpSpPr>
      <p:sp>
        <p:nvSpPr>
          <p:cNvPr id="454" name="Shape 45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55" name="Shape 45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CPV</a:t>
            </a:r>
          </a:p>
        </p:txBody>
      </p:sp>
      <p:sp>
        <p:nvSpPr>
          <p:cNvPr id="456" name="Shape 456"/>
          <p:cNvSpPr txBox="1"/>
          <p:nvPr>
            <p:ph idx="1" type="body"/>
          </p:nvPr>
        </p:nvSpPr>
        <p:spPr>
          <a:xfrm>
            <a:off x="271925" y="1084200"/>
            <a:ext cx="5080800" cy="3422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marR="0" rtl="0" algn="l">
              <a:lnSpc>
                <a:spcPct val="115000"/>
              </a:lnSpc>
              <a:spcBef>
                <a:spcPts val="0"/>
              </a:spcBef>
              <a:spcAft>
                <a:spcPts val="1600"/>
              </a:spcAft>
              <a:buSzPct val="100000"/>
            </a:pPr>
            <a:r>
              <a:rPr lang="es-419" sz="1600"/>
              <a:t>Se refiere a costo por visualización </a:t>
            </a:r>
          </a:p>
          <a:p>
            <a:pPr indent="-330200" lvl="0" marL="457200" marR="0" rtl="0" algn="l">
              <a:lnSpc>
                <a:spcPct val="115000"/>
              </a:lnSpc>
              <a:spcBef>
                <a:spcPts val="0"/>
              </a:spcBef>
              <a:spcAft>
                <a:spcPts val="1600"/>
              </a:spcAft>
              <a:buSzPct val="100000"/>
            </a:pPr>
            <a:r>
              <a:rPr lang="es-419" sz="1600"/>
              <a:t>Método de ofertas por el que se paga cada vez que se reproduce su vídeo. </a:t>
            </a:r>
          </a:p>
          <a:p>
            <a:pPr indent="-330200" lvl="0" marL="457200" marR="0" rtl="0" algn="l">
              <a:lnSpc>
                <a:spcPct val="115000"/>
              </a:lnSpc>
              <a:spcBef>
                <a:spcPts val="0"/>
              </a:spcBef>
              <a:spcAft>
                <a:spcPts val="1600"/>
              </a:spcAft>
              <a:buSzPct val="100000"/>
            </a:pPr>
            <a:r>
              <a:rPr lang="es-419" sz="1600"/>
              <a:t>Establece las ofertas de CPV e indica cuánto desea pagar por cada reproducción de vídeo</a:t>
            </a:r>
          </a:p>
          <a:p>
            <a:pPr indent="-330200" lvl="0" marL="457200" marR="0" rtl="0" algn="l">
              <a:lnSpc>
                <a:spcPct val="115000"/>
              </a:lnSpc>
              <a:spcBef>
                <a:spcPts val="0"/>
              </a:spcBef>
              <a:spcAft>
                <a:spcPts val="1600"/>
              </a:spcAft>
              <a:buSzPct val="100000"/>
            </a:pPr>
            <a:r>
              <a:rPr lang="es-419" sz="1600"/>
              <a:t>Se utiliza en los anuncios de video True View</a:t>
            </a:r>
          </a:p>
        </p:txBody>
      </p:sp>
      <p:pic>
        <p:nvPicPr>
          <p:cNvPr id="457" name="Shape 457"/>
          <p:cNvPicPr preferRelativeResize="0"/>
          <p:nvPr/>
        </p:nvPicPr>
        <p:blipFill>
          <a:blip r:embed="rId3">
            <a:alphaModFix/>
          </a:blip>
          <a:stretch>
            <a:fillRect/>
          </a:stretch>
        </p:blipFill>
        <p:spPr>
          <a:xfrm>
            <a:off x="6085525" y="1100787"/>
            <a:ext cx="1495927" cy="177153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1" name="Shape 461"/>
        <p:cNvGrpSpPr/>
        <p:nvPr/>
      </p:nvGrpSpPr>
      <p:grpSpPr>
        <a:xfrm>
          <a:off x="0" y="0"/>
          <a:ext cx="0" cy="0"/>
          <a:chOff x="0" y="0"/>
          <a:chExt cx="0" cy="0"/>
        </a:xfrm>
      </p:grpSpPr>
      <p:sp>
        <p:nvSpPr>
          <p:cNvPr id="462" name="Shape 46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63" name="Shape 46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ECPC</a:t>
            </a:r>
          </a:p>
        </p:txBody>
      </p:sp>
      <p:sp>
        <p:nvSpPr>
          <p:cNvPr id="464" name="Shape 464"/>
          <p:cNvSpPr txBox="1"/>
          <p:nvPr>
            <p:ph idx="1" type="body"/>
          </p:nvPr>
        </p:nvSpPr>
        <p:spPr>
          <a:xfrm>
            <a:off x="271925" y="1713075"/>
            <a:ext cx="5080800" cy="21717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marR="0" rtl="0" algn="l">
              <a:lnSpc>
                <a:spcPct val="115000"/>
              </a:lnSpc>
              <a:spcBef>
                <a:spcPts val="0"/>
              </a:spcBef>
              <a:spcAft>
                <a:spcPts val="1600"/>
              </a:spcAft>
              <a:buSzPct val="100000"/>
            </a:pPr>
            <a:r>
              <a:rPr lang="es-419" sz="1600"/>
              <a:t>El coste por clic mejorado (ECPC) utiliza la oferta manual que nosotros mismos configuramos y sobre ella aumenta o disminuye 30% de manera automática.</a:t>
            </a:r>
          </a:p>
        </p:txBody>
      </p:sp>
      <p:pic>
        <p:nvPicPr>
          <p:cNvPr id="465" name="Shape 465"/>
          <p:cNvPicPr preferRelativeResize="0"/>
          <p:nvPr/>
        </p:nvPicPr>
        <p:blipFill>
          <a:blip r:embed="rId3">
            <a:alphaModFix/>
          </a:blip>
          <a:stretch>
            <a:fillRect/>
          </a:stretch>
        </p:blipFill>
        <p:spPr>
          <a:xfrm>
            <a:off x="6093149" y="1255074"/>
            <a:ext cx="1440969" cy="170646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9" name="Shape 469"/>
        <p:cNvGrpSpPr/>
        <p:nvPr/>
      </p:nvGrpSpPr>
      <p:grpSpPr>
        <a:xfrm>
          <a:off x="0" y="0"/>
          <a:ext cx="0" cy="0"/>
          <a:chOff x="0" y="0"/>
          <a:chExt cx="0" cy="0"/>
        </a:xfrm>
      </p:grpSpPr>
      <p:sp>
        <p:nvSpPr>
          <p:cNvPr id="470" name="Shape 47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71" name="Shape 47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chemeClr val="lt1"/>
                </a:solidFill>
                <a:latin typeface="Roboto"/>
                <a:ea typeface="Roboto"/>
                <a:cs typeface="Roboto"/>
                <a:sym typeface="Roboto"/>
              </a:rPr>
              <a:t>Estrategia de Ofertas Flexibles</a:t>
            </a:r>
          </a:p>
        </p:txBody>
      </p:sp>
      <p:sp>
        <p:nvSpPr>
          <p:cNvPr id="472" name="Shape 472"/>
          <p:cNvSpPr txBox="1"/>
          <p:nvPr>
            <p:ph idx="1" type="body"/>
          </p:nvPr>
        </p:nvSpPr>
        <p:spPr>
          <a:xfrm>
            <a:off x="271925" y="1164125"/>
            <a:ext cx="8681700" cy="3022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Maximizar clics </a:t>
            </a:r>
          </a:p>
          <a:p>
            <a:pPr indent="-330200" lvl="0" marL="457200" rtl="0">
              <a:spcBef>
                <a:spcPts val="0"/>
              </a:spcBef>
              <a:buSzPct val="100000"/>
            </a:pPr>
            <a:r>
              <a:rPr b="1" lang="es-419" sz="1600"/>
              <a:t>Ubicación orientada en la página de búsqueda</a:t>
            </a:r>
            <a:r>
              <a:rPr lang="es-419" sz="1600"/>
              <a:t>: Ajusta las ofertas automáticamente para que sus anuncios se publiquen en la parte superior de la página o en la primera página de los resultados de la búsqueda.</a:t>
            </a:r>
          </a:p>
          <a:p>
            <a:pPr indent="-330200" lvl="0" marL="457200" rtl="0">
              <a:spcBef>
                <a:spcPts val="0"/>
              </a:spcBef>
              <a:buSzPct val="100000"/>
            </a:pPr>
            <a:r>
              <a:rPr b="1" lang="es-419" sz="1600"/>
              <a:t>Retorno de la inversión publicitaria (ROAS) objetivo</a:t>
            </a:r>
            <a:r>
              <a:rPr lang="es-419" sz="1600"/>
              <a:t>: Ajusta las ofertas de forma automática para maximizar el valor de conversión, al mismo tiempo que intenta alcanzar un retorno de la inversión publicitaria promedio. </a:t>
            </a:r>
          </a:p>
          <a:p>
            <a:pPr indent="-330200" lvl="0" marL="457200" rtl="0">
              <a:spcBef>
                <a:spcPts val="0"/>
              </a:spcBef>
              <a:buSzPct val="100000"/>
            </a:pPr>
            <a:r>
              <a:rPr b="1" lang="es-419" sz="1600"/>
              <a:t>Porcentaje de ranking superior objetivo</a:t>
            </a:r>
            <a:r>
              <a:rPr lang="es-419" sz="1600"/>
              <a:t>: Aumenta o disminuye las ofertas de forma automática para que sus anuncios alcancen un ranking superior que el de los anuncios de otro dominio. </a:t>
            </a: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6" name="Shape 476"/>
        <p:cNvGrpSpPr/>
        <p:nvPr/>
      </p:nvGrpSpPr>
      <p:grpSpPr>
        <a:xfrm>
          <a:off x="0" y="0"/>
          <a:ext cx="0" cy="0"/>
          <a:chOff x="0" y="0"/>
          <a:chExt cx="0" cy="0"/>
        </a:xfrm>
      </p:grpSpPr>
      <p:sp>
        <p:nvSpPr>
          <p:cNvPr id="477" name="Shape 47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78" name="Shape 478"/>
          <p:cNvSpPr txBox="1"/>
          <p:nvPr>
            <p:ph type="title"/>
          </p:nvPr>
        </p:nvSpPr>
        <p:spPr>
          <a:xfrm>
            <a:off x="271925" y="140225"/>
            <a:ext cx="8520600" cy="572700"/>
          </a:xfrm>
          <a:prstGeom prst="rect">
            <a:avLst/>
          </a:prstGeom>
        </p:spPr>
        <p:txBody>
          <a:bodyPr anchorCtr="0" anchor="t" bIns="91425" lIns="91425" rIns="91425" tIns="91425">
            <a:noAutofit/>
          </a:bodyPr>
          <a:lstStyle/>
          <a:p>
            <a:pPr lvl="0">
              <a:spcBef>
                <a:spcPts val="0"/>
              </a:spcBef>
              <a:buClr>
                <a:schemeClr val="dk1"/>
              </a:buClr>
              <a:buSzPct val="39285"/>
              <a:buFont typeface="Arial"/>
              <a:buNone/>
            </a:pPr>
            <a:r>
              <a:rPr lang="es-419">
                <a:solidFill>
                  <a:schemeClr val="lt1"/>
                </a:solidFill>
                <a:latin typeface="Roboto"/>
                <a:ea typeface="Roboto"/>
                <a:cs typeface="Roboto"/>
                <a:sym typeface="Roboto"/>
              </a:rPr>
              <a:t>Presupuesto Diario</a:t>
            </a:r>
          </a:p>
          <a:p>
            <a:pPr lvl="0" rtl="0">
              <a:spcBef>
                <a:spcPts val="0"/>
              </a:spcBef>
              <a:buNone/>
            </a:pPr>
            <a:r>
              <a:t/>
            </a:r>
            <a:endParaRPr>
              <a:solidFill>
                <a:srgbClr val="FFFFFF"/>
              </a:solidFill>
              <a:latin typeface="Roboto"/>
              <a:ea typeface="Roboto"/>
              <a:cs typeface="Roboto"/>
              <a:sym typeface="Roboto"/>
            </a:endParaRPr>
          </a:p>
        </p:txBody>
      </p:sp>
      <p:sp>
        <p:nvSpPr>
          <p:cNvPr id="479" name="Shape 479"/>
          <p:cNvSpPr txBox="1"/>
          <p:nvPr>
            <p:ph idx="1" type="body"/>
          </p:nvPr>
        </p:nvSpPr>
        <p:spPr>
          <a:xfrm>
            <a:off x="271925" y="1164125"/>
            <a:ext cx="8681700" cy="3022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El saldo límite que estás dispuesto a pagar diariamente.</a:t>
            </a:r>
          </a:p>
          <a:p>
            <a:pPr indent="-330200" lvl="0" marL="457200" rtl="0">
              <a:spcBef>
                <a:spcPts val="0"/>
              </a:spcBef>
              <a:buSzPct val="100000"/>
            </a:pPr>
            <a:r>
              <a:rPr lang="es-419" sz="1600"/>
              <a:t>Cuando alcanzamos el presupuesto diario, nos mostramos con menos frecuencia.</a:t>
            </a:r>
          </a:p>
          <a:p>
            <a:pPr indent="-330200" lvl="0" marL="457200" rtl="0">
              <a:spcBef>
                <a:spcPts val="0"/>
              </a:spcBef>
              <a:buSzPct val="100000"/>
            </a:pPr>
            <a:r>
              <a:rPr lang="es-419" sz="1600"/>
              <a:t>Se puede cambiar en cualquier momento ya que en internet el tráfico es muy cambiante.</a:t>
            </a:r>
          </a:p>
          <a:p>
            <a:pPr indent="-330200" lvl="0" marL="457200" rtl="0">
              <a:spcBef>
                <a:spcPts val="0"/>
              </a:spcBef>
              <a:buSzPct val="100000"/>
            </a:pPr>
            <a:r>
              <a:rPr b="1" lang="es-419" sz="1600"/>
              <a:t>Aunque sus costos reales pueden variar, su presupuesto diario determina un límite respecto de qué importe puede acumular en concepto de costos durante la cantidad promedio de días en un mes (30.4). </a:t>
            </a:r>
          </a:p>
          <a:p>
            <a:pPr indent="-330200" lvl="0" marL="457200" rtl="0">
              <a:spcBef>
                <a:spcPts val="0"/>
              </a:spcBef>
              <a:buSzPct val="100000"/>
            </a:pPr>
            <a:r>
              <a:rPr b="1" lang="es-419" sz="1600"/>
              <a:t>Si este presupuesto se alcanza regularmente, probablemente estemos perdiendo impresiones potenciales</a:t>
            </a: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3" name="Shape 483"/>
        <p:cNvGrpSpPr/>
        <p:nvPr/>
      </p:nvGrpSpPr>
      <p:grpSpPr>
        <a:xfrm>
          <a:off x="0" y="0"/>
          <a:ext cx="0" cy="0"/>
          <a:chOff x="0" y="0"/>
          <a:chExt cx="0" cy="0"/>
        </a:xfrm>
      </p:grpSpPr>
      <p:sp>
        <p:nvSpPr>
          <p:cNvPr id="484" name="Shape 48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85" name="Shape 48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chemeClr val="lt1"/>
                </a:solidFill>
                <a:latin typeface="Roboto"/>
                <a:ea typeface="Roboto"/>
                <a:cs typeface="Roboto"/>
                <a:sym typeface="Roboto"/>
              </a:rPr>
              <a:t>Estadísticas de la Subastas</a:t>
            </a:r>
          </a:p>
          <a:p>
            <a:pPr lvl="0" rtl="0">
              <a:spcBef>
                <a:spcPts val="0"/>
              </a:spcBef>
              <a:buNone/>
            </a:pPr>
            <a:r>
              <a:t/>
            </a:r>
            <a:endParaRPr>
              <a:solidFill>
                <a:srgbClr val="FFFFFF"/>
              </a:solidFill>
              <a:latin typeface="Roboto"/>
              <a:ea typeface="Roboto"/>
              <a:cs typeface="Roboto"/>
              <a:sym typeface="Roboto"/>
            </a:endParaRPr>
          </a:p>
        </p:txBody>
      </p:sp>
      <p:sp>
        <p:nvSpPr>
          <p:cNvPr id="486" name="Shape 486"/>
          <p:cNvSpPr txBox="1"/>
          <p:nvPr>
            <p:ph idx="1" type="body"/>
          </p:nvPr>
        </p:nvSpPr>
        <p:spPr>
          <a:xfrm>
            <a:off x="271925" y="1164125"/>
            <a:ext cx="8681700" cy="3022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Utilice el Informe de estadísticas de la subasta para comparar su rendimiento con el de otros anunciantes que participan en las mismas subastas que usted. </a:t>
            </a:r>
          </a:p>
          <a:p>
            <a:pPr indent="-330200" lvl="0" marL="457200" rtl="0">
              <a:spcBef>
                <a:spcPts val="0"/>
              </a:spcBef>
              <a:buSzPct val="100000"/>
            </a:pPr>
            <a:r>
              <a:rPr lang="es-419" sz="1600"/>
              <a:t>Puede ver con cuánta frecuencia sus anuncios poseen una clasificación superior en los resultados de la búsqueda en comparación con los de otros anunciantes, y cómo su porcentaje de las posibles impresiones se compara con el de ellos. </a:t>
            </a:r>
          </a:p>
          <a:p>
            <a:pPr indent="-330200" lvl="0" marL="457200" rtl="0">
              <a:spcBef>
                <a:spcPts val="0"/>
              </a:spcBef>
              <a:buSzPct val="100000"/>
            </a:pPr>
            <a:r>
              <a:rPr lang="es-419" sz="1600"/>
              <a:t>Este informe le mostrará dónde está teniendo éxito y dónde puede estar perdiendo oportunidades para mejorar el rendimiento. </a:t>
            </a:r>
          </a:p>
          <a:p>
            <a:pPr indent="-330200" lvl="0" marL="457200" rtl="0">
              <a:spcBef>
                <a:spcPts val="0"/>
              </a:spcBef>
              <a:buSzPct val="100000"/>
            </a:pPr>
            <a:r>
              <a:rPr lang="es-419" sz="1600"/>
              <a:t>Le recomendamos que considere utilizar este informe para identificar competidores importantes en la subasta o comparar su rendimiento con respecto a otros competidores. </a:t>
            </a: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0" name="Shape 490"/>
        <p:cNvGrpSpPr/>
        <p:nvPr/>
      </p:nvGrpSpPr>
      <p:grpSpPr>
        <a:xfrm>
          <a:off x="0" y="0"/>
          <a:ext cx="0" cy="0"/>
          <a:chOff x="0" y="0"/>
          <a:chExt cx="0" cy="0"/>
        </a:xfrm>
      </p:grpSpPr>
      <p:sp>
        <p:nvSpPr>
          <p:cNvPr id="491" name="Shape 491"/>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492" name="Shape 492"/>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Multiplicador de ofertas</a:t>
            </a:r>
          </a:p>
        </p:txBody>
      </p:sp>
      <p:sp>
        <p:nvSpPr>
          <p:cNvPr id="493" name="Shape 493"/>
          <p:cNvSpPr txBox="1"/>
          <p:nvPr>
            <p:ph idx="1" type="body"/>
          </p:nvPr>
        </p:nvSpPr>
        <p:spPr>
          <a:xfrm>
            <a:off x="271925" y="1332075"/>
            <a:ext cx="5080800" cy="26625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marR="0" rtl="0" algn="l">
              <a:lnSpc>
                <a:spcPct val="115000"/>
              </a:lnSpc>
              <a:spcBef>
                <a:spcPts val="0"/>
              </a:spcBef>
              <a:spcAft>
                <a:spcPts val="1600"/>
              </a:spcAft>
              <a:buSzPct val="100000"/>
            </a:pPr>
            <a:r>
              <a:rPr lang="es-419" sz="1600"/>
              <a:t>Puede utilizar el multiplicador de ofertas para ofertar más en algún momento</a:t>
            </a:r>
          </a:p>
          <a:p>
            <a:pPr indent="-330200" lvl="1" marL="914400" marR="0" rtl="0" algn="l">
              <a:lnSpc>
                <a:spcPct val="115000"/>
              </a:lnSpc>
              <a:spcBef>
                <a:spcPts val="0"/>
              </a:spcBef>
              <a:spcAft>
                <a:spcPts val="1600"/>
              </a:spcAft>
              <a:buSzPct val="100000"/>
            </a:pPr>
            <a:r>
              <a:rPr lang="es-419" sz="1600"/>
              <a:t>Ciertas horas del día</a:t>
            </a:r>
          </a:p>
          <a:p>
            <a:pPr indent="-330200" lvl="1" marL="914400" marR="0" rtl="0" algn="l">
              <a:lnSpc>
                <a:spcPct val="115000"/>
              </a:lnSpc>
              <a:spcBef>
                <a:spcPts val="0"/>
              </a:spcBef>
              <a:spcAft>
                <a:spcPts val="1600"/>
              </a:spcAft>
              <a:buSzPct val="100000"/>
            </a:pPr>
            <a:r>
              <a:rPr lang="es-419" sz="1600"/>
              <a:t>Ciertos días de la semana</a:t>
            </a:r>
          </a:p>
          <a:p>
            <a:pPr indent="-330200" lvl="1" marL="914400" marR="0" rtl="0" algn="l">
              <a:lnSpc>
                <a:spcPct val="115000"/>
              </a:lnSpc>
              <a:spcBef>
                <a:spcPts val="0"/>
              </a:spcBef>
              <a:spcAft>
                <a:spcPts val="1600"/>
              </a:spcAft>
              <a:buSzPct val="100000"/>
            </a:pPr>
            <a:r>
              <a:rPr lang="es-419" sz="1600"/>
              <a:t>Ciertas ubicaciones</a:t>
            </a:r>
          </a:p>
          <a:p>
            <a:pPr indent="-330200" lvl="1" marL="914400" marR="0" rtl="0" algn="l">
              <a:lnSpc>
                <a:spcPct val="115000"/>
              </a:lnSpc>
              <a:spcBef>
                <a:spcPts val="0"/>
              </a:spcBef>
              <a:spcAft>
                <a:spcPts val="1600"/>
              </a:spcAft>
              <a:buSzPct val="100000"/>
            </a:pPr>
            <a:r>
              <a:rPr lang="es-419" sz="1600"/>
              <a:t>Ciertos grupos demográficos</a:t>
            </a:r>
          </a:p>
          <a:p>
            <a:pPr indent="-330200" lvl="1" marL="914400" marR="0" rtl="0" algn="l">
              <a:lnSpc>
                <a:spcPct val="115000"/>
              </a:lnSpc>
              <a:spcBef>
                <a:spcPts val="0"/>
              </a:spcBef>
              <a:spcAft>
                <a:spcPts val="1600"/>
              </a:spcAft>
              <a:buSzPct val="100000"/>
            </a:pPr>
            <a:r>
              <a:rPr lang="es-419" sz="1600"/>
              <a:t>Ciertos dispositivos</a:t>
            </a:r>
          </a:p>
        </p:txBody>
      </p:sp>
      <p:pic>
        <p:nvPicPr>
          <p:cNvPr id="494" name="Shape 494"/>
          <p:cNvPicPr preferRelativeResize="0"/>
          <p:nvPr/>
        </p:nvPicPr>
        <p:blipFill>
          <a:blip r:embed="rId3">
            <a:alphaModFix/>
          </a:blip>
          <a:stretch>
            <a:fillRect/>
          </a:stretch>
        </p:blipFill>
        <p:spPr>
          <a:xfrm>
            <a:off x="5736979" y="1006112"/>
            <a:ext cx="1600450" cy="189532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8" name="Shape 498"/>
        <p:cNvGrpSpPr/>
        <p:nvPr/>
      </p:nvGrpSpPr>
      <p:grpSpPr>
        <a:xfrm>
          <a:off x="0" y="0"/>
          <a:ext cx="0" cy="0"/>
          <a:chOff x="0" y="0"/>
          <a:chExt cx="0" cy="0"/>
        </a:xfrm>
      </p:grpSpPr>
      <p:sp>
        <p:nvSpPr>
          <p:cNvPr id="499" name="Shape 499"/>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00" name="Shape 500"/>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Programación de Anuncios</a:t>
            </a:r>
          </a:p>
        </p:txBody>
      </p:sp>
      <p:sp>
        <p:nvSpPr>
          <p:cNvPr id="501" name="Shape 501"/>
          <p:cNvSpPr txBox="1"/>
          <p:nvPr>
            <p:ph idx="1" type="body"/>
          </p:nvPr>
        </p:nvSpPr>
        <p:spPr>
          <a:xfrm>
            <a:off x="3211175" y="1679062"/>
            <a:ext cx="5818500" cy="2279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Usted puede programar que un anuncio se publique en una fecha determinada y se deje de publicar en otra</a:t>
            </a:r>
          </a:p>
          <a:p>
            <a:pPr indent="-330200" lvl="0" marL="457200" rtl="0">
              <a:spcBef>
                <a:spcPts val="0"/>
              </a:spcBef>
              <a:buSzPct val="100000"/>
            </a:pPr>
            <a:r>
              <a:rPr lang="es-419" sz="1600"/>
              <a:t>Puede también seleccionar los días y las horas en la semana en las cuales usted quiere que su anuncio se publique.</a:t>
            </a:r>
          </a:p>
        </p:txBody>
      </p:sp>
      <p:pic>
        <p:nvPicPr>
          <p:cNvPr id="502" name="Shape 502"/>
          <p:cNvPicPr preferRelativeResize="0"/>
          <p:nvPr/>
        </p:nvPicPr>
        <p:blipFill>
          <a:blip r:embed="rId3">
            <a:alphaModFix/>
          </a:blip>
          <a:stretch>
            <a:fillRect/>
          </a:stretch>
        </p:blipFill>
        <p:spPr>
          <a:xfrm>
            <a:off x="271924" y="1250387"/>
            <a:ext cx="1490496" cy="176510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6" name="Shape 506"/>
        <p:cNvGrpSpPr/>
        <p:nvPr/>
      </p:nvGrpSpPr>
      <p:grpSpPr>
        <a:xfrm>
          <a:off x="0" y="0"/>
          <a:ext cx="0" cy="0"/>
          <a:chOff x="0" y="0"/>
          <a:chExt cx="0" cy="0"/>
        </a:xfrm>
      </p:grpSpPr>
      <p:sp>
        <p:nvSpPr>
          <p:cNvPr id="507" name="Shape 50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08" name="Shape 508"/>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Nivel de Calidad</a:t>
            </a:r>
          </a:p>
        </p:txBody>
      </p:sp>
      <p:sp>
        <p:nvSpPr>
          <p:cNvPr id="509" name="Shape 509"/>
          <p:cNvSpPr txBox="1"/>
          <p:nvPr>
            <p:ph idx="1" type="body"/>
          </p:nvPr>
        </p:nvSpPr>
        <p:spPr>
          <a:xfrm>
            <a:off x="271925" y="1332075"/>
            <a:ext cx="5080800" cy="26625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Es una estimación de la calidad de los anuncios, palabras clave y página de destino.</a:t>
            </a:r>
          </a:p>
          <a:p>
            <a:pPr lvl="0" marR="0" rtl="0" algn="l">
              <a:lnSpc>
                <a:spcPct val="115000"/>
              </a:lnSpc>
              <a:spcBef>
                <a:spcPts val="0"/>
              </a:spcBef>
              <a:spcAft>
                <a:spcPts val="1600"/>
              </a:spcAft>
              <a:buNone/>
            </a:pPr>
            <a:r>
              <a:rPr lang="es-419" sz="1600"/>
              <a:t>Los anuncios de mejor calidad contribuyen a la reducción de los precios y mejora la posición de los anuncios</a:t>
            </a:r>
          </a:p>
        </p:txBody>
      </p:sp>
      <p:pic>
        <p:nvPicPr>
          <p:cNvPr id="510" name="Shape 510"/>
          <p:cNvPicPr preferRelativeResize="0"/>
          <p:nvPr/>
        </p:nvPicPr>
        <p:blipFill>
          <a:blip r:embed="rId3">
            <a:alphaModFix/>
          </a:blip>
          <a:stretch>
            <a:fillRect/>
          </a:stretch>
        </p:blipFill>
        <p:spPr>
          <a:xfrm>
            <a:off x="5798500" y="1593875"/>
            <a:ext cx="1684139" cy="1100107"/>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4" name="Shape 514"/>
        <p:cNvGrpSpPr/>
        <p:nvPr/>
      </p:nvGrpSpPr>
      <p:grpSpPr>
        <a:xfrm>
          <a:off x="0" y="0"/>
          <a:ext cx="0" cy="0"/>
          <a:chOff x="0" y="0"/>
          <a:chExt cx="0" cy="0"/>
        </a:xfrm>
      </p:grpSpPr>
      <p:sp>
        <p:nvSpPr>
          <p:cNvPr id="515" name="Shape 51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16" name="Shape 51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Cómo Afecta el Nivel de Calidad</a:t>
            </a:r>
          </a:p>
        </p:txBody>
      </p:sp>
      <p:pic>
        <p:nvPicPr>
          <p:cNvPr id="517" name="Shape 517"/>
          <p:cNvPicPr preferRelativeResize="0"/>
          <p:nvPr/>
        </p:nvPicPr>
        <p:blipFill>
          <a:blip r:embed="rId3">
            <a:alphaModFix/>
          </a:blip>
          <a:stretch>
            <a:fillRect/>
          </a:stretch>
        </p:blipFill>
        <p:spPr>
          <a:xfrm>
            <a:off x="1934800" y="1377987"/>
            <a:ext cx="3896130" cy="2036433"/>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1" name="Shape 521"/>
        <p:cNvGrpSpPr/>
        <p:nvPr/>
      </p:nvGrpSpPr>
      <p:grpSpPr>
        <a:xfrm>
          <a:off x="0" y="0"/>
          <a:ext cx="0" cy="0"/>
          <a:chOff x="0" y="0"/>
          <a:chExt cx="0" cy="0"/>
        </a:xfrm>
      </p:grpSpPr>
      <p:sp>
        <p:nvSpPr>
          <p:cNvPr id="522" name="Shape 522"/>
          <p:cNvSpPr/>
          <p:nvPr/>
        </p:nvSpPr>
        <p:spPr>
          <a:xfrm>
            <a:off x="0" y="204350"/>
            <a:ext cx="6813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23" name="Shape 52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Cómo se Determina el Nivel de Calidad</a:t>
            </a:r>
          </a:p>
        </p:txBody>
      </p:sp>
      <p:pic>
        <p:nvPicPr>
          <p:cNvPr id="524" name="Shape 524"/>
          <p:cNvPicPr preferRelativeResize="0"/>
          <p:nvPr/>
        </p:nvPicPr>
        <p:blipFill>
          <a:blip r:embed="rId3">
            <a:alphaModFix/>
          </a:blip>
          <a:stretch>
            <a:fillRect/>
          </a:stretch>
        </p:blipFill>
        <p:spPr>
          <a:xfrm>
            <a:off x="1257300" y="1599950"/>
            <a:ext cx="4972049" cy="121446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8" name="Shape 528"/>
        <p:cNvGrpSpPr/>
        <p:nvPr/>
      </p:nvGrpSpPr>
      <p:grpSpPr>
        <a:xfrm>
          <a:off x="0" y="0"/>
          <a:ext cx="0" cy="0"/>
          <a:chOff x="0" y="0"/>
          <a:chExt cx="0" cy="0"/>
        </a:xfrm>
      </p:grpSpPr>
      <p:sp>
        <p:nvSpPr>
          <p:cNvPr id="529" name="Shape 529"/>
          <p:cNvSpPr/>
          <p:nvPr/>
        </p:nvSpPr>
        <p:spPr>
          <a:xfrm>
            <a:off x="0" y="204350"/>
            <a:ext cx="6813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30" name="Shape 530"/>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Factores</a:t>
            </a:r>
            <a:r>
              <a:rPr lang="es-419">
                <a:solidFill>
                  <a:srgbClr val="FFFFFF"/>
                </a:solidFill>
                <a:latin typeface="Roboto"/>
                <a:ea typeface="Roboto"/>
                <a:cs typeface="Roboto"/>
                <a:sym typeface="Roboto"/>
              </a:rPr>
              <a:t> del Nivel de Calidad</a:t>
            </a:r>
          </a:p>
        </p:txBody>
      </p:sp>
      <p:pic>
        <p:nvPicPr>
          <p:cNvPr id="531" name="Shape 531"/>
          <p:cNvPicPr preferRelativeResize="0"/>
          <p:nvPr/>
        </p:nvPicPr>
        <p:blipFill>
          <a:blip r:embed="rId3">
            <a:alphaModFix/>
          </a:blip>
          <a:stretch>
            <a:fillRect/>
          </a:stretch>
        </p:blipFill>
        <p:spPr>
          <a:xfrm>
            <a:off x="1469000" y="1699431"/>
            <a:ext cx="4055864" cy="2062757"/>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5" name="Shape 535"/>
        <p:cNvGrpSpPr/>
        <p:nvPr/>
      </p:nvGrpSpPr>
      <p:grpSpPr>
        <a:xfrm>
          <a:off x="0" y="0"/>
          <a:ext cx="0" cy="0"/>
          <a:chOff x="0" y="0"/>
          <a:chExt cx="0" cy="0"/>
        </a:xfrm>
      </p:grpSpPr>
      <p:pic>
        <p:nvPicPr>
          <p:cNvPr id="536" name="Shape 536"/>
          <p:cNvPicPr preferRelativeResize="0"/>
          <p:nvPr/>
        </p:nvPicPr>
        <p:blipFill>
          <a:blip r:embed="rId3">
            <a:alphaModFix/>
          </a:blip>
          <a:stretch>
            <a:fillRect/>
          </a:stretch>
        </p:blipFill>
        <p:spPr>
          <a:xfrm>
            <a:off x="0" y="-4050"/>
            <a:ext cx="9144000" cy="5143499"/>
          </a:xfrm>
          <a:prstGeom prst="rect">
            <a:avLst/>
          </a:prstGeom>
          <a:noFill/>
          <a:ln>
            <a:noFill/>
          </a:ln>
        </p:spPr>
      </p:pic>
      <p:sp>
        <p:nvSpPr>
          <p:cNvPr id="537" name="Shape 537"/>
          <p:cNvSpPr txBox="1"/>
          <p:nvPr>
            <p:ph type="ctrTitle"/>
          </p:nvPr>
        </p:nvSpPr>
        <p:spPr>
          <a:xfrm>
            <a:off x="541673" y="1170075"/>
            <a:ext cx="5718600" cy="2052600"/>
          </a:xfrm>
          <a:prstGeom prst="rect">
            <a:avLst/>
          </a:prstGeom>
        </p:spPr>
        <p:txBody>
          <a:bodyPr anchorCtr="0" anchor="ctr" bIns="91425" lIns="91425" rIns="91425" tIns="91425">
            <a:noAutofit/>
          </a:bodyPr>
          <a:lstStyle/>
          <a:p>
            <a:pPr lvl="0" rtl="0" algn="l">
              <a:spcBef>
                <a:spcPts val="0"/>
              </a:spcBef>
              <a:buNone/>
            </a:pPr>
            <a:r>
              <a:rPr lang="es-419" sz="4800">
                <a:solidFill>
                  <a:srgbClr val="666666"/>
                </a:solidFill>
                <a:latin typeface="Roboto"/>
                <a:ea typeface="Roboto"/>
                <a:cs typeface="Roboto"/>
                <a:sym typeface="Roboto"/>
              </a:rPr>
              <a:t>Google Display</a:t>
            </a: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1" name="Shape 541"/>
        <p:cNvGrpSpPr/>
        <p:nvPr/>
      </p:nvGrpSpPr>
      <p:grpSpPr>
        <a:xfrm>
          <a:off x="0" y="0"/>
          <a:ext cx="0" cy="0"/>
          <a:chOff x="0" y="0"/>
          <a:chExt cx="0" cy="0"/>
        </a:xfrm>
      </p:grpSpPr>
      <p:sp>
        <p:nvSpPr>
          <p:cNvPr id="542" name="Shape 54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43" name="Shape 54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Para que Sirve?</a:t>
            </a:r>
          </a:p>
        </p:txBody>
      </p:sp>
      <p:sp>
        <p:nvSpPr>
          <p:cNvPr id="544" name="Shape 544"/>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Para ampliar la campaña a fin de que también llegue a los clientes con un alto potencial que todavía no buscan su marca o productos, pero les atrae el contenido online específicamente relacionado con su área de negocio.</a:t>
            </a:r>
          </a:p>
          <a:p>
            <a:pPr indent="-330200" lvl="0" marL="457200" rtl="0">
              <a:spcBef>
                <a:spcPts val="0"/>
              </a:spcBef>
              <a:buSzPct val="100000"/>
            </a:pPr>
            <a:r>
              <a:rPr lang="es-419" sz="1600"/>
              <a:t>La red de display ofrece una red en expansión con diversos sitios</a:t>
            </a:r>
          </a:p>
          <a:p>
            <a:pPr indent="-330200" lvl="0" marL="457200" rtl="0">
              <a:spcBef>
                <a:spcPts val="0"/>
              </a:spcBef>
              <a:buSzPct val="100000"/>
            </a:pPr>
            <a:r>
              <a:rPr lang="es-419" sz="1600"/>
              <a:t>Lo primero que tiene que hacer es crear una campaña para esta red o habilitar la red de display de sus demás campañas</a:t>
            </a:r>
          </a:p>
        </p:txBody>
      </p:sp>
      <p:pic>
        <p:nvPicPr>
          <p:cNvPr id="545" name="Shape 545"/>
          <p:cNvPicPr preferRelativeResize="0"/>
          <p:nvPr/>
        </p:nvPicPr>
        <p:blipFill>
          <a:blip r:embed="rId3">
            <a:alphaModFix/>
          </a:blip>
          <a:stretch>
            <a:fillRect/>
          </a:stretch>
        </p:blipFill>
        <p:spPr>
          <a:xfrm>
            <a:off x="488500" y="1378887"/>
            <a:ext cx="1286282" cy="1523262"/>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9" name="Shape 549"/>
        <p:cNvGrpSpPr/>
        <p:nvPr/>
      </p:nvGrpSpPr>
      <p:grpSpPr>
        <a:xfrm>
          <a:off x="0" y="0"/>
          <a:ext cx="0" cy="0"/>
          <a:chOff x="0" y="0"/>
          <a:chExt cx="0" cy="0"/>
        </a:xfrm>
      </p:grpSpPr>
      <p:sp>
        <p:nvSpPr>
          <p:cNvPr id="550" name="Shape 55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51" name="Shape 55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Inventario</a:t>
            </a:r>
          </a:p>
        </p:txBody>
      </p:sp>
      <p:sp>
        <p:nvSpPr>
          <p:cNvPr id="552" name="Shape 552"/>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AdSense: Fuente principal de inventario en la Red de Display de Google, publican anuncios de texto, display y video en sus sitios. </a:t>
            </a:r>
          </a:p>
          <a:p>
            <a:pPr indent="-330200" lvl="1" marL="914400" rtl="0">
              <a:spcBef>
                <a:spcPts val="0"/>
              </a:spcBef>
              <a:buSzPct val="100000"/>
            </a:pPr>
            <a:r>
              <a:rPr lang="es-419" sz="1600"/>
              <a:t>Los editores determinan el tipo y el tamaño de los anuncios que desean permitir en su sitio.</a:t>
            </a:r>
          </a:p>
          <a:p>
            <a:pPr indent="-330200" lvl="0" marL="457200" rtl="0">
              <a:spcBef>
                <a:spcPts val="0"/>
              </a:spcBef>
              <a:buSzPct val="100000"/>
            </a:pPr>
            <a:r>
              <a:rPr lang="es-419" sz="1600"/>
              <a:t>DoubleClick Ad Exchange: Parte del inventario de DoubleClick Ad Exchange también se integra en la Red de Display de Google</a:t>
            </a:r>
          </a:p>
        </p:txBody>
      </p:sp>
      <p:pic>
        <p:nvPicPr>
          <p:cNvPr id="553" name="Shape 553"/>
          <p:cNvPicPr preferRelativeResize="0"/>
          <p:nvPr/>
        </p:nvPicPr>
        <p:blipFill>
          <a:blip r:embed="rId3">
            <a:alphaModFix/>
          </a:blip>
          <a:stretch>
            <a:fillRect/>
          </a:stretch>
        </p:blipFill>
        <p:spPr>
          <a:xfrm>
            <a:off x="513150" y="1450799"/>
            <a:ext cx="1626413" cy="192605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7" name="Shape 557"/>
        <p:cNvGrpSpPr/>
        <p:nvPr/>
      </p:nvGrpSpPr>
      <p:grpSpPr>
        <a:xfrm>
          <a:off x="0" y="0"/>
          <a:ext cx="0" cy="0"/>
          <a:chOff x="0" y="0"/>
          <a:chExt cx="0" cy="0"/>
        </a:xfrm>
      </p:grpSpPr>
      <p:sp>
        <p:nvSpPr>
          <p:cNvPr id="558" name="Shape 55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59" name="Shape 55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Formatos de Anuncios</a:t>
            </a:r>
          </a:p>
        </p:txBody>
      </p:sp>
      <p:sp>
        <p:nvSpPr>
          <p:cNvPr id="560" name="Shape 560"/>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En esta red existen 4 tipos de anuncios:</a:t>
            </a:r>
          </a:p>
          <a:p>
            <a:pPr indent="-330200" lvl="0" marL="457200" rtl="0">
              <a:spcBef>
                <a:spcPts val="0"/>
              </a:spcBef>
              <a:buSzPct val="100000"/>
            </a:pPr>
            <a:r>
              <a:rPr lang="es-419" sz="1600"/>
              <a:t>Gráficos</a:t>
            </a:r>
          </a:p>
          <a:p>
            <a:pPr indent="-330200" lvl="0" marL="457200" rtl="0">
              <a:spcBef>
                <a:spcPts val="0"/>
              </a:spcBef>
              <a:buSzPct val="100000"/>
            </a:pPr>
            <a:r>
              <a:rPr lang="es-419" sz="1600"/>
              <a:t>Video</a:t>
            </a:r>
          </a:p>
          <a:p>
            <a:pPr indent="-330200" lvl="0" marL="457200" rtl="0">
              <a:spcBef>
                <a:spcPts val="0"/>
              </a:spcBef>
              <a:buSzPct val="100000"/>
            </a:pPr>
            <a:r>
              <a:rPr lang="es-419" sz="1600"/>
              <a:t>Rich Media</a:t>
            </a:r>
          </a:p>
          <a:p>
            <a:pPr indent="-330200" lvl="0" marL="457200" rtl="0">
              <a:spcBef>
                <a:spcPts val="0"/>
              </a:spcBef>
              <a:buSzPct val="100000"/>
            </a:pPr>
            <a:r>
              <a:rPr lang="es-419" sz="1600"/>
              <a:t>Texto</a:t>
            </a:r>
          </a:p>
        </p:txBody>
      </p:sp>
      <p:pic>
        <p:nvPicPr>
          <p:cNvPr id="561" name="Shape 561"/>
          <p:cNvPicPr preferRelativeResize="0"/>
          <p:nvPr/>
        </p:nvPicPr>
        <p:blipFill>
          <a:blip r:embed="rId3">
            <a:alphaModFix/>
          </a:blip>
          <a:stretch>
            <a:fillRect/>
          </a:stretch>
        </p:blipFill>
        <p:spPr>
          <a:xfrm>
            <a:off x="370249" y="1483502"/>
            <a:ext cx="1837912" cy="2176499"/>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5" name="Shape 565"/>
        <p:cNvGrpSpPr/>
        <p:nvPr/>
      </p:nvGrpSpPr>
      <p:grpSpPr>
        <a:xfrm>
          <a:off x="0" y="0"/>
          <a:ext cx="0" cy="0"/>
          <a:chOff x="0" y="0"/>
          <a:chExt cx="0" cy="0"/>
        </a:xfrm>
      </p:grpSpPr>
      <p:sp>
        <p:nvSpPr>
          <p:cNvPr id="566" name="Shape 566"/>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67" name="Shape 56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Anuncios Gráficos</a:t>
            </a:r>
          </a:p>
        </p:txBody>
      </p:sp>
      <p:sp>
        <p:nvSpPr>
          <p:cNvPr id="568" name="Shape 568"/>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Pueden ser estáticos (sin movimiento) o animados.</a:t>
            </a:r>
          </a:p>
          <a:p>
            <a:pPr indent="-330200" lvl="0" marL="457200" rtl="0">
              <a:spcBef>
                <a:spcPts val="0"/>
              </a:spcBef>
              <a:buSzPct val="100000"/>
            </a:pPr>
            <a:r>
              <a:rPr lang="es-419" sz="1600"/>
              <a:t>Puede crear y subir sus propios anuncios gráficos o usar el Creador de anuncios de display de AdWords para crearlos</a:t>
            </a:r>
          </a:p>
        </p:txBody>
      </p:sp>
      <p:pic>
        <p:nvPicPr>
          <p:cNvPr id="569" name="Shape 569"/>
          <p:cNvPicPr preferRelativeResize="0"/>
          <p:nvPr/>
        </p:nvPicPr>
        <p:blipFill>
          <a:blip r:embed="rId3">
            <a:alphaModFix/>
          </a:blip>
          <a:stretch>
            <a:fillRect/>
          </a:stretch>
        </p:blipFill>
        <p:spPr>
          <a:xfrm>
            <a:off x="271924" y="1626836"/>
            <a:ext cx="1867932" cy="221206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3" name="Shape 573"/>
        <p:cNvGrpSpPr/>
        <p:nvPr/>
      </p:nvGrpSpPr>
      <p:grpSpPr>
        <a:xfrm>
          <a:off x="0" y="0"/>
          <a:ext cx="0" cy="0"/>
          <a:chOff x="0" y="0"/>
          <a:chExt cx="0" cy="0"/>
        </a:xfrm>
      </p:grpSpPr>
      <p:sp>
        <p:nvSpPr>
          <p:cNvPr id="574" name="Shape 57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75" name="Shape 57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Anuncios de Video</a:t>
            </a:r>
          </a:p>
        </p:txBody>
      </p:sp>
      <p:sp>
        <p:nvSpPr>
          <p:cNvPr id="576" name="Shape 576"/>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Anuncio de vídeo de YouTube de reproducción por clic</a:t>
            </a:r>
          </a:p>
          <a:p>
            <a:pPr indent="-330200" lvl="0" marL="457200" rtl="0">
              <a:spcBef>
                <a:spcPts val="0"/>
              </a:spcBef>
              <a:buSzPct val="100000"/>
            </a:pPr>
            <a:r>
              <a:rPr lang="es-419" sz="1600"/>
              <a:t>Anuncio de vídeo de YouTube de reproducción automática </a:t>
            </a:r>
          </a:p>
          <a:p>
            <a:pPr indent="-330200" lvl="0" marL="457200" rtl="0">
              <a:spcBef>
                <a:spcPts val="0"/>
              </a:spcBef>
              <a:buSzPct val="100000"/>
            </a:pPr>
            <a:r>
              <a:rPr lang="es-419" sz="1600"/>
              <a:t>Anuncio de vídeo de YouTube de reproducción por clic expandible</a:t>
            </a:r>
          </a:p>
        </p:txBody>
      </p:sp>
      <p:pic>
        <p:nvPicPr>
          <p:cNvPr id="577" name="Shape 577"/>
          <p:cNvPicPr preferRelativeResize="0"/>
          <p:nvPr/>
        </p:nvPicPr>
        <p:blipFill>
          <a:blip r:embed="rId3">
            <a:alphaModFix/>
          </a:blip>
          <a:stretch>
            <a:fillRect/>
          </a:stretch>
        </p:blipFill>
        <p:spPr>
          <a:xfrm>
            <a:off x="271924" y="1278800"/>
            <a:ext cx="1381357" cy="163586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1" name="Shape 581"/>
        <p:cNvGrpSpPr/>
        <p:nvPr/>
      </p:nvGrpSpPr>
      <p:grpSpPr>
        <a:xfrm>
          <a:off x="0" y="0"/>
          <a:ext cx="0" cy="0"/>
          <a:chOff x="0" y="0"/>
          <a:chExt cx="0" cy="0"/>
        </a:xfrm>
      </p:grpSpPr>
      <p:sp>
        <p:nvSpPr>
          <p:cNvPr id="582" name="Shape 58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83" name="Shape 58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Anuncios Rich Media</a:t>
            </a:r>
          </a:p>
        </p:txBody>
      </p:sp>
      <p:sp>
        <p:nvSpPr>
          <p:cNvPr id="584" name="Shape 584"/>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Permiten atraer de forma más activa a los usuarios web que los formatos de texto o de display. </a:t>
            </a:r>
          </a:p>
          <a:p>
            <a:pPr indent="-330200" lvl="0" marL="457200" rtl="0">
              <a:spcBef>
                <a:spcPts val="0"/>
              </a:spcBef>
              <a:buSzPct val="100000"/>
            </a:pPr>
            <a:r>
              <a:rPr lang="es-419" sz="1600"/>
              <a:t>Los anuncios Rich Media incluyen anuncios de video, anuncios de animación HTML5 y anuncios que combinan texto, contenido animado y diseños. </a:t>
            </a:r>
          </a:p>
          <a:p>
            <a:pPr indent="-330200" lvl="0" marL="457200" rtl="0">
              <a:spcBef>
                <a:spcPts val="0"/>
              </a:spcBef>
              <a:buSzPct val="100000"/>
            </a:pPr>
            <a:r>
              <a:rPr lang="es-419" sz="1600"/>
              <a:t>Se pueden crear fácilmente con el Creador de anuncios de display de AdWords o se pueden usar activos de rich media a través de un servidor de anuncios de terceros. </a:t>
            </a:r>
          </a:p>
        </p:txBody>
      </p:sp>
      <p:pic>
        <p:nvPicPr>
          <p:cNvPr id="585" name="Shape 585"/>
          <p:cNvPicPr preferRelativeResize="0"/>
          <p:nvPr/>
        </p:nvPicPr>
        <p:blipFill>
          <a:blip r:embed="rId3">
            <a:alphaModFix/>
          </a:blip>
          <a:stretch>
            <a:fillRect/>
          </a:stretch>
        </p:blipFill>
        <p:spPr>
          <a:xfrm>
            <a:off x="271924" y="1278800"/>
            <a:ext cx="1381371" cy="1635861"/>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9" name="Shape 589"/>
        <p:cNvGrpSpPr/>
        <p:nvPr/>
      </p:nvGrpSpPr>
      <p:grpSpPr>
        <a:xfrm>
          <a:off x="0" y="0"/>
          <a:ext cx="0" cy="0"/>
          <a:chOff x="0" y="0"/>
          <a:chExt cx="0" cy="0"/>
        </a:xfrm>
      </p:grpSpPr>
      <p:sp>
        <p:nvSpPr>
          <p:cNvPr id="590" name="Shape 59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91" name="Shape 59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Planificación de Campañas</a:t>
            </a:r>
          </a:p>
        </p:txBody>
      </p:sp>
      <p:sp>
        <p:nvSpPr>
          <p:cNvPr id="592" name="Shape 592"/>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Existen 5 etapas principales:</a:t>
            </a:r>
          </a:p>
          <a:p>
            <a:pPr indent="-330200" lvl="0" marL="457200" rtl="0">
              <a:spcBef>
                <a:spcPts val="0"/>
              </a:spcBef>
              <a:buSzPct val="100000"/>
            </a:pPr>
            <a:r>
              <a:rPr lang="es-419" sz="1600"/>
              <a:t>Identificar los objetivos</a:t>
            </a:r>
          </a:p>
          <a:p>
            <a:pPr indent="-330200" lvl="0" marL="457200" rtl="0">
              <a:spcBef>
                <a:spcPts val="0"/>
              </a:spcBef>
              <a:buSzPct val="100000"/>
            </a:pPr>
            <a:r>
              <a:rPr lang="es-419" sz="1600"/>
              <a:t>Buscar el público objetivo</a:t>
            </a:r>
          </a:p>
          <a:p>
            <a:pPr indent="-330200" lvl="0" marL="457200" rtl="0">
              <a:spcBef>
                <a:spcPts val="0"/>
              </a:spcBef>
              <a:buSzPct val="100000"/>
            </a:pPr>
            <a:r>
              <a:rPr lang="es-419" sz="1600"/>
              <a:t>Crear el anuncio de display personalizado</a:t>
            </a:r>
          </a:p>
          <a:p>
            <a:pPr indent="-330200" lvl="0" marL="457200" rtl="0">
              <a:spcBef>
                <a:spcPts val="0"/>
              </a:spcBef>
              <a:buSzPct val="100000"/>
            </a:pPr>
            <a:r>
              <a:rPr lang="es-419" sz="1600"/>
              <a:t>Configurar las ofertas y el presupuesto</a:t>
            </a:r>
          </a:p>
          <a:p>
            <a:pPr indent="-330200" lvl="0" marL="457200" rtl="0">
              <a:spcBef>
                <a:spcPts val="0"/>
              </a:spcBef>
              <a:buSzPct val="100000"/>
            </a:pPr>
            <a:r>
              <a:rPr lang="es-419" sz="1600"/>
              <a:t>Comprender el rendimiento de las herramientas y las funciones de administración</a:t>
            </a:r>
          </a:p>
        </p:txBody>
      </p:sp>
      <p:pic>
        <p:nvPicPr>
          <p:cNvPr id="593" name="Shape 593"/>
          <p:cNvPicPr preferRelativeResize="0"/>
          <p:nvPr/>
        </p:nvPicPr>
        <p:blipFill>
          <a:blip r:embed="rId3">
            <a:alphaModFix/>
          </a:blip>
          <a:stretch>
            <a:fillRect/>
          </a:stretch>
        </p:blipFill>
        <p:spPr>
          <a:xfrm>
            <a:off x="271924" y="1177949"/>
            <a:ext cx="1429269" cy="1692588"/>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7" name="Shape 597"/>
        <p:cNvGrpSpPr/>
        <p:nvPr/>
      </p:nvGrpSpPr>
      <p:grpSpPr>
        <a:xfrm>
          <a:off x="0" y="0"/>
          <a:ext cx="0" cy="0"/>
          <a:chOff x="0" y="0"/>
          <a:chExt cx="0" cy="0"/>
        </a:xfrm>
      </p:grpSpPr>
      <p:sp>
        <p:nvSpPr>
          <p:cNvPr id="598" name="Shape 59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99" name="Shape 59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Ofertas y Presupuestos</a:t>
            </a:r>
          </a:p>
        </p:txBody>
      </p:sp>
      <p:sp>
        <p:nvSpPr>
          <p:cNvPr id="600" name="Shape 600"/>
          <p:cNvSpPr txBox="1"/>
          <p:nvPr>
            <p:ph idx="1" type="body"/>
          </p:nvPr>
        </p:nvSpPr>
        <p:spPr>
          <a:xfrm>
            <a:off x="3134975" y="1278800"/>
            <a:ext cx="5818500" cy="2908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En la Red de Display cada anuncio es una subasta.</a:t>
            </a:r>
          </a:p>
          <a:p>
            <a:pPr lvl="0" rtl="0">
              <a:spcBef>
                <a:spcPts val="0"/>
              </a:spcBef>
              <a:buNone/>
            </a:pPr>
            <a:r>
              <a:rPr lang="es-419" sz="1600"/>
              <a:t>Se oferta el importe máximo que está dispuesto a pagar por un clic o una impresión:</a:t>
            </a:r>
          </a:p>
          <a:p>
            <a:pPr indent="-330200" lvl="0" marL="457200" rtl="0">
              <a:spcBef>
                <a:spcPts val="0"/>
              </a:spcBef>
              <a:buSzPct val="100000"/>
            </a:pPr>
            <a:r>
              <a:rPr lang="es-419" sz="1600"/>
              <a:t>CPC</a:t>
            </a:r>
          </a:p>
          <a:p>
            <a:pPr indent="-330200" lvl="0" marL="457200" rtl="0">
              <a:spcBef>
                <a:spcPts val="0"/>
              </a:spcBef>
              <a:buSzPct val="100000"/>
            </a:pPr>
            <a:r>
              <a:rPr lang="es-419" sz="1600"/>
              <a:t>CPM</a:t>
            </a:r>
          </a:p>
        </p:txBody>
      </p:sp>
      <p:pic>
        <p:nvPicPr>
          <p:cNvPr id="601" name="Shape 601"/>
          <p:cNvPicPr preferRelativeResize="0"/>
          <p:nvPr/>
        </p:nvPicPr>
        <p:blipFill>
          <a:blip r:embed="rId3">
            <a:alphaModFix/>
          </a:blip>
          <a:stretch>
            <a:fillRect/>
          </a:stretch>
        </p:blipFill>
        <p:spPr>
          <a:xfrm>
            <a:off x="192475" y="1192924"/>
            <a:ext cx="1462949" cy="173248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5" name="Shape 605"/>
        <p:cNvGrpSpPr/>
        <p:nvPr/>
      </p:nvGrpSpPr>
      <p:grpSpPr>
        <a:xfrm>
          <a:off x="0" y="0"/>
          <a:ext cx="0" cy="0"/>
          <a:chOff x="0" y="0"/>
          <a:chExt cx="0" cy="0"/>
        </a:xfrm>
      </p:grpSpPr>
      <p:sp>
        <p:nvSpPr>
          <p:cNvPr id="606" name="Shape 606"/>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07" name="Shape 60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Creador de Anuncios de Display</a:t>
            </a:r>
          </a:p>
        </p:txBody>
      </p:sp>
      <p:sp>
        <p:nvSpPr>
          <p:cNvPr id="608" name="Shape 608"/>
          <p:cNvSpPr txBox="1"/>
          <p:nvPr>
            <p:ph idx="1" type="body"/>
          </p:nvPr>
        </p:nvSpPr>
        <p:spPr>
          <a:xfrm>
            <a:off x="3134975" y="1307450"/>
            <a:ext cx="5818500" cy="3076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Herramienta que le ayuda a crear y editar anuncios de display fácilmente</a:t>
            </a:r>
          </a:p>
          <a:p>
            <a:pPr indent="-330200" lvl="0" marL="457200" rtl="0">
              <a:spcBef>
                <a:spcPts val="0"/>
              </a:spcBef>
              <a:buSzPct val="100000"/>
            </a:pPr>
            <a:r>
              <a:rPr lang="es-419" sz="1600"/>
              <a:t>Puede subir imágenes simples o subir su propio video , o utilizar las plantillas.</a:t>
            </a:r>
          </a:p>
          <a:p>
            <a:pPr indent="-330200" lvl="0" marL="457200" rtl="0">
              <a:spcBef>
                <a:spcPts val="0"/>
              </a:spcBef>
              <a:buSzPct val="100000"/>
            </a:pPr>
            <a:r>
              <a:rPr lang="es-419" sz="1600"/>
              <a:t>Puede seleccionar los tamaños en los cuales desea que se cree su anuncio</a:t>
            </a:r>
          </a:p>
          <a:p>
            <a:pPr indent="-330200" lvl="0" marL="457200" rtl="0">
              <a:spcBef>
                <a:spcPts val="0"/>
              </a:spcBef>
              <a:buSzPct val="100000"/>
            </a:pPr>
            <a:r>
              <a:rPr lang="es-419" sz="1600"/>
              <a:t>Una vez creado el anuncio, podrá cambiar el contenido (imágenes, texto, etc.).</a:t>
            </a:r>
          </a:p>
          <a:p>
            <a:pPr indent="-330200" lvl="0" marL="457200" rtl="0">
              <a:spcBef>
                <a:spcPts val="0"/>
              </a:spcBef>
              <a:buSzPct val="100000"/>
            </a:pPr>
            <a:r>
              <a:rPr lang="es-419" sz="1600"/>
              <a:t>Los cambios en el contenido del anuncio se aplicarán a todos los tamaños de anuncio existentes para él.</a:t>
            </a:r>
          </a:p>
        </p:txBody>
      </p:sp>
      <p:pic>
        <p:nvPicPr>
          <p:cNvPr id="609" name="Shape 609"/>
          <p:cNvPicPr preferRelativeResize="0"/>
          <p:nvPr/>
        </p:nvPicPr>
        <p:blipFill>
          <a:blip r:embed="rId3">
            <a:alphaModFix/>
          </a:blip>
          <a:stretch>
            <a:fillRect/>
          </a:stretch>
        </p:blipFill>
        <p:spPr>
          <a:xfrm>
            <a:off x="220275" y="1307450"/>
            <a:ext cx="1451055" cy="1730701"/>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3" name="Shape 613"/>
        <p:cNvGrpSpPr/>
        <p:nvPr/>
      </p:nvGrpSpPr>
      <p:grpSpPr>
        <a:xfrm>
          <a:off x="0" y="0"/>
          <a:ext cx="0" cy="0"/>
          <a:chOff x="0" y="0"/>
          <a:chExt cx="0" cy="0"/>
        </a:xfrm>
      </p:grpSpPr>
      <p:sp>
        <p:nvSpPr>
          <p:cNvPr id="614" name="Shape 61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15" name="Shape 61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Políticas Anuncios de Display</a:t>
            </a:r>
          </a:p>
        </p:txBody>
      </p:sp>
      <p:sp>
        <p:nvSpPr>
          <p:cNvPr id="616" name="Shape 616"/>
          <p:cNvSpPr txBox="1"/>
          <p:nvPr>
            <p:ph idx="1" type="body"/>
          </p:nvPr>
        </p:nvSpPr>
        <p:spPr>
          <a:xfrm>
            <a:off x="3134975" y="1307450"/>
            <a:ext cx="5818500" cy="30768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Las políticas de contenido de Google para anuncios de texto AdWords también se aplican a los anuncios de display de AdWords. </a:t>
            </a:r>
          </a:p>
          <a:p>
            <a:pPr indent="-330200" lvl="0" marL="457200" rtl="0">
              <a:spcBef>
                <a:spcPts val="0"/>
              </a:spcBef>
              <a:buSzPct val="100000"/>
            </a:pPr>
            <a:r>
              <a:rPr lang="es-419" sz="1600"/>
              <a:t>Evitar disposiciones de anuncios no convencionales, como una imagen que aparece de lado, que se repite o que imita funciones informáticas. </a:t>
            </a:r>
          </a:p>
          <a:p>
            <a:pPr indent="-330200" lvl="0" marL="457200" rtl="0">
              <a:spcBef>
                <a:spcPts val="0"/>
              </a:spcBef>
              <a:buSzPct val="100000"/>
            </a:pPr>
            <a:r>
              <a:rPr lang="es-419" sz="1600"/>
              <a:t>Las animaciones demasiado largas o los anuncios con fondos estroboscópicos  serán rechazados. </a:t>
            </a:r>
          </a:p>
        </p:txBody>
      </p:sp>
      <p:pic>
        <p:nvPicPr>
          <p:cNvPr id="617" name="Shape 617"/>
          <p:cNvPicPr preferRelativeResize="0"/>
          <p:nvPr/>
        </p:nvPicPr>
        <p:blipFill>
          <a:blip r:embed="rId3">
            <a:alphaModFix/>
          </a:blip>
          <a:stretch>
            <a:fillRect/>
          </a:stretch>
        </p:blipFill>
        <p:spPr>
          <a:xfrm>
            <a:off x="357700" y="1404075"/>
            <a:ext cx="1369658" cy="1621998"/>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21" name="Shape 621"/>
        <p:cNvGrpSpPr/>
        <p:nvPr/>
      </p:nvGrpSpPr>
      <p:grpSpPr>
        <a:xfrm>
          <a:off x="0" y="0"/>
          <a:ext cx="0" cy="0"/>
          <a:chOff x="0" y="0"/>
          <a:chExt cx="0" cy="0"/>
        </a:xfrm>
      </p:grpSpPr>
      <p:sp>
        <p:nvSpPr>
          <p:cNvPr id="622" name="Shape 622"/>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23" name="Shape 623"/>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Nivel de Calidad</a:t>
            </a:r>
          </a:p>
        </p:txBody>
      </p:sp>
      <p:sp>
        <p:nvSpPr>
          <p:cNvPr id="624" name="Shape 624"/>
          <p:cNvSpPr txBox="1"/>
          <p:nvPr>
            <p:ph idx="1" type="body"/>
          </p:nvPr>
        </p:nvSpPr>
        <p:spPr>
          <a:xfrm>
            <a:off x="3134975" y="1221125"/>
            <a:ext cx="5818500" cy="3163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Cuando usamos la oferta de CPM, este se mide así:</a:t>
            </a:r>
          </a:p>
          <a:p>
            <a:pPr indent="-330200" lvl="0" marL="457200" rtl="0">
              <a:spcBef>
                <a:spcPts val="0"/>
              </a:spcBef>
              <a:buSzPct val="100000"/>
            </a:pPr>
            <a:r>
              <a:rPr lang="es-419" sz="1600"/>
              <a:t>La relevancia del anuncio y las palabras clave del grupo de anuncios con respecto a la página de la Red de Display, </a:t>
            </a:r>
          </a:p>
          <a:p>
            <a:pPr indent="-330200" lvl="0" marL="457200" rtl="0">
              <a:spcBef>
                <a:spcPts val="0"/>
              </a:spcBef>
              <a:buSzPct val="100000"/>
            </a:pPr>
            <a:r>
              <a:rPr lang="es-419" sz="1600"/>
              <a:t>El historial de rendimiento del anuncio en una página de la Red de Display y páginas similares</a:t>
            </a:r>
          </a:p>
          <a:p>
            <a:pPr indent="-330200" lvl="0" marL="457200" rtl="0">
              <a:spcBef>
                <a:spcPts val="0"/>
              </a:spcBef>
              <a:buSzPct val="100000"/>
            </a:pPr>
            <a:r>
              <a:rPr lang="es-419" sz="1600"/>
              <a:t>La calidad de la página de destino de su anuncio.(Carga rápida de la página)</a:t>
            </a:r>
          </a:p>
          <a:p>
            <a:pPr indent="-330200" lvl="0" marL="457200" rtl="0">
              <a:spcBef>
                <a:spcPts val="0"/>
              </a:spcBef>
              <a:buSzPct val="100000"/>
            </a:pPr>
            <a:r>
              <a:rPr lang="es-419" sz="1600"/>
              <a:t>Este nivel va a determinar si su anuncio es o no apto para participar en la subasta</a:t>
            </a:r>
          </a:p>
        </p:txBody>
      </p:sp>
      <p:pic>
        <p:nvPicPr>
          <p:cNvPr id="625" name="Shape 625"/>
          <p:cNvPicPr preferRelativeResize="0"/>
          <p:nvPr/>
        </p:nvPicPr>
        <p:blipFill>
          <a:blip r:embed="rId3">
            <a:alphaModFix/>
          </a:blip>
          <a:stretch>
            <a:fillRect/>
          </a:stretch>
        </p:blipFill>
        <p:spPr>
          <a:xfrm>
            <a:off x="271928" y="1307449"/>
            <a:ext cx="1461448" cy="1730701"/>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29" name="Shape 629"/>
        <p:cNvGrpSpPr/>
        <p:nvPr/>
      </p:nvGrpSpPr>
      <p:grpSpPr>
        <a:xfrm>
          <a:off x="0" y="0"/>
          <a:ext cx="0" cy="0"/>
          <a:chOff x="0" y="0"/>
          <a:chExt cx="0" cy="0"/>
        </a:xfrm>
      </p:grpSpPr>
      <p:sp>
        <p:nvSpPr>
          <p:cNvPr id="630" name="Shape 630"/>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31" name="Shape 631"/>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Alcance y Frecuencia</a:t>
            </a:r>
          </a:p>
        </p:txBody>
      </p:sp>
      <p:sp>
        <p:nvSpPr>
          <p:cNvPr id="632" name="Shape 632"/>
          <p:cNvSpPr txBox="1"/>
          <p:nvPr>
            <p:ph idx="1" type="body"/>
          </p:nvPr>
        </p:nvSpPr>
        <p:spPr>
          <a:xfrm>
            <a:off x="3134975" y="1221125"/>
            <a:ext cx="5818500" cy="3163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Alcance o cobertura:  La cantidad de usuarios expuestos a un anuncio. </a:t>
            </a:r>
          </a:p>
          <a:p>
            <a:pPr indent="-330200" lvl="0" marL="457200" rtl="0">
              <a:spcBef>
                <a:spcPts val="0"/>
              </a:spcBef>
              <a:buSzPct val="100000"/>
            </a:pPr>
            <a:r>
              <a:rPr lang="es-419" sz="1600"/>
              <a:t>Frecuencia: La cantidad media de veces en que un usuario ha estado expuesto a un anuncio en un periodo de tiempo. </a:t>
            </a:r>
          </a:p>
          <a:p>
            <a:pPr lvl="0" rtl="0">
              <a:spcBef>
                <a:spcPts val="0"/>
              </a:spcBef>
              <a:buNone/>
            </a:pPr>
            <a:r>
              <a:rPr lang="es-419" sz="1600"/>
              <a:t>Estas métricas deben de ser tomadas en cuenta si nuestro objetivo es el branding.</a:t>
            </a:r>
          </a:p>
        </p:txBody>
      </p:sp>
      <p:pic>
        <p:nvPicPr>
          <p:cNvPr id="633" name="Shape 633"/>
          <p:cNvPicPr preferRelativeResize="0"/>
          <p:nvPr/>
        </p:nvPicPr>
        <p:blipFill>
          <a:blip r:embed="rId3">
            <a:alphaModFix/>
          </a:blip>
          <a:stretch>
            <a:fillRect/>
          </a:stretch>
        </p:blipFill>
        <p:spPr>
          <a:xfrm>
            <a:off x="271924" y="1316412"/>
            <a:ext cx="1411973" cy="1672101"/>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7" name="Shape 637"/>
        <p:cNvGrpSpPr/>
        <p:nvPr/>
      </p:nvGrpSpPr>
      <p:grpSpPr>
        <a:xfrm>
          <a:off x="0" y="0"/>
          <a:ext cx="0" cy="0"/>
          <a:chOff x="0" y="0"/>
          <a:chExt cx="0" cy="0"/>
        </a:xfrm>
      </p:grpSpPr>
      <p:sp>
        <p:nvSpPr>
          <p:cNvPr id="638" name="Shape 638"/>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39" name="Shape 639"/>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Limitación de Frecuencia</a:t>
            </a:r>
          </a:p>
        </p:txBody>
      </p:sp>
      <p:sp>
        <p:nvSpPr>
          <p:cNvPr id="640" name="Shape 640"/>
          <p:cNvSpPr txBox="1"/>
          <p:nvPr>
            <p:ph idx="1" type="body"/>
          </p:nvPr>
        </p:nvSpPr>
        <p:spPr>
          <a:xfrm>
            <a:off x="3134975" y="1221125"/>
            <a:ext cx="5818500" cy="31632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s-419" sz="1600"/>
              <a:t>Es una función que restringe el número de veces que los anuncios se muestran a una misma persona en la Red de Display.</a:t>
            </a:r>
          </a:p>
          <a:p>
            <a:pPr lvl="0" rtl="0">
              <a:spcBef>
                <a:spcPts val="0"/>
              </a:spcBef>
              <a:buNone/>
            </a:pPr>
            <a:r>
              <a:rPr lang="es-419" sz="1600"/>
              <a:t>Estará restringiendo el número de impresiones permitidas al día, a la semana o al mes para un solo usuario. Además, puede elegir si aplicar el límite por anuncio, grupo de anuncios o campaña.</a:t>
            </a:r>
          </a:p>
        </p:txBody>
      </p:sp>
      <p:pic>
        <p:nvPicPr>
          <p:cNvPr id="641" name="Shape 641"/>
          <p:cNvPicPr preferRelativeResize="0"/>
          <p:nvPr/>
        </p:nvPicPr>
        <p:blipFill>
          <a:blip r:embed="rId3">
            <a:alphaModFix/>
          </a:blip>
          <a:stretch>
            <a:fillRect/>
          </a:stretch>
        </p:blipFill>
        <p:spPr>
          <a:xfrm>
            <a:off x="130799" y="1221125"/>
            <a:ext cx="1502496" cy="17793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5" name="Shape 645"/>
        <p:cNvGrpSpPr/>
        <p:nvPr/>
      </p:nvGrpSpPr>
      <p:grpSpPr>
        <a:xfrm>
          <a:off x="0" y="0"/>
          <a:ext cx="0" cy="0"/>
          <a:chOff x="0" y="0"/>
          <a:chExt cx="0" cy="0"/>
        </a:xfrm>
      </p:grpSpPr>
      <p:sp>
        <p:nvSpPr>
          <p:cNvPr id="646" name="Shape 646"/>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47" name="Shape 647"/>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YouTube</a:t>
            </a:r>
          </a:p>
        </p:txBody>
      </p:sp>
      <p:sp>
        <p:nvSpPr>
          <p:cNvPr id="648" name="Shape 648"/>
          <p:cNvSpPr txBox="1"/>
          <p:nvPr>
            <p:ph idx="1" type="body"/>
          </p:nvPr>
        </p:nvSpPr>
        <p:spPr>
          <a:xfrm>
            <a:off x="3175000" y="1023581"/>
            <a:ext cx="5818500" cy="38781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s-419" sz="1600"/>
              <a:t>Especiales:</a:t>
            </a:r>
          </a:p>
          <a:p>
            <a:pPr indent="-330200" lvl="0" marL="457200" rtl="0">
              <a:spcBef>
                <a:spcPts val="0"/>
              </a:spcBef>
              <a:buSzPct val="100000"/>
            </a:pPr>
            <a:r>
              <a:rPr lang="es-419" sz="1600"/>
              <a:t>Masthead de la página principal y expandible Únicamente en reserva. Puede llevar una etiqueta para remarketing</a:t>
            </a:r>
          </a:p>
          <a:p>
            <a:pPr indent="-330200" lvl="0" marL="457200" rtl="0">
              <a:spcBef>
                <a:spcPts val="0"/>
              </a:spcBef>
              <a:buSzPct val="100000"/>
            </a:pPr>
            <a:r>
              <a:rPr lang="es-419" sz="1600"/>
              <a:t>Rich Media </a:t>
            </a:r>
          </a:p>
          <a:p>
            <a:pPr lvl="0" rtl="0">
              <a:spcBef>
                <a:spcPts val="0"/>
              </a:spcBef>
              <a:buNone/>
            </a:pPr>
            <a:r>
              <a:rPr lang="es-419" sz="1600"/>
              <a:t>Activos de video </a:t>
            </a:r>
          </a:p>
          <a:p>
            <a:pPr indent="-330200" lvl="0" marL="457200" rtl="0">
              <a:spcBef>
                <a:spcPts val="0"/>
              </a:spcBef>
              <a:buSzPct val="100000"/>
            </a:pPr>
            <a:r>
              <a:rPr lang="es-419" sz="1600"/>
              <a:t>Estándar in-stream: Se le cobrará si el usuario llega a ver hasta el segundo 30 del video o hasta el final del video, se contabiliza como una visualización. Se publican en páginas de visualización de YouTube.</a:t>
            </a:r>
            <a:br>
              <a:rPr lang="es-419" sz="1600"/>
            </a:br>
            <a:r>
              <a:rPr lang="es-419" sz="1600"/>
              <a:t>Pueden incluir un banner complementario</a:t>
            </a:r>
            <a:br>
              <a:rPr lang="es-419" sz="1600"/>
            </a:br>
          </a:p>
          <a:p>
            <a:pPr indent="-330200" lvl="0" marL="457200" rtl="0">
              <a:spcBef>
                <a:spcPts val="0"/>
              </a:spcBef>
              <a:buSzPct val="100000"/>
            </a:pPr>
            <a:r>
              <a:rPr lang="es-419" sz="1600"/>
              <a:t> TrueView: No tiene ningún límite de duración. El usuario puede saltarse el anuncio al cabo de cinco segundos.</a:t>
            </a:r>
            <a:br>
              <a:rPr lang="es-419" sz="1600"/>
            </a:br>
          </a:p>
        </p:txBody>
      </p:sp>
      <p:pic>
        <p:nvPicPr>
          <p:cNvPr id="649" name="Shape 649"/>
          <p:cNvPicPr preferRelativeResize="0"/>
          <p:nvPr/>
        </p:nvPicPr>
        <p:blipFill>
          <a:blip r:embed="rId3">
            <a:alphaModFix/>
          </a:blip>
          <a:stretch>
            <a:fillRect/>
          </a:stretch>
        </p:blipFill>
        <p:spPr>
          <a:xfrm>
            <a:off x="271925" y="1628530"/>
            <a:ext cx="1983112" cy="234847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3" name="Shape 653"/>
        <p:cNvGrpSpPr/>
        <p:nvPr/>
      </p:nvGrpSpPr>
      <p:grpSpPr>
        <a:xfrm>
          <a:off x="0" y="0"/>
          <a:ext cx="0" cy="0"/>
          <a:chOff x="0" y="0"/>
          <a:chExt cx="0" cy="0"/>
        </a:xfrm>
      </p:grpSpPr>
      <p:sp>
        <p:nvSpPr>
          <p:cNvPr id="654" name="Shape 654"/>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55" name="Shape 655"/>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YouTube</a:t>
            </a:r>
          </a:p>
        </p:txBody>
      </p:sp>
      <p:sp>
        <p:nvSpPr>
          <p:cNvPr descr="To promote the launch of every season of &quot;Friends&quot; on Netflix and to prove that the show is still relevant, Ogilvy &amp; Mather Paris created a fun, nostalgic Pre-Roll campaign by tagging thousands of videos with Friends clips. Because no matter what you search for on Youtube, there is something in &quot;Friends&quot; related to it." id="656" name="Shape 656" title="NETFLIX - The Friendly Preroll Campaign">
            <a:hlinkClick r:id="rId3"/>
          </p:cNvPr>
          <p:cNvSpPr/>
          <p:nvPr/>
        </p:nvSpPr>
        <p:spPr>
          <a:xfrm>
            <a:off x="1164049" y="943743"/>
            <a:ext cx="5262675" cy="3947024"/>
          </a:xfrm>
          <a:prstGeom prst="rect">
            <a:avLst/>
          </a:prstGeom>
          <a:blipFill>
            <a:blip r:embed="rId4">
              <a:alphaModFix/>
            </a:blip>
            <a:stretch>
              <a:fillRect/>
            </a:stretch>
          </a:blipFill>
          <a:ln>
            <a:noFill/>
          </a:ln>
        </p:spPr>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0" name="Shape 660"/>
        <p:cNvGrpSpPr/>
        <p:nvPr/>
      </p:nvGrpSpPr>
      <p:grpSpPr>
        <a:xfrm>
          <a:off x="0" y="0"/>
          <a:ext cx="0" cy="0"/>
          <a:chOff x="0" y="0"/>
          <a:chExt cx="0" cy="0"/>
        </a:xfrm>
      </p:grpSpPr>
      <p:sp>
        <p:nvSpPr>
          <p:cNvPr id="661" name="Shape 661"/>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62" name="Shape 662"/>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YouTube</a:t>
            </a:r>
          </a:p>
        </p:txBody>
      </p:sp>
      <p:sp>
        <p:nvSpPr>
          <p:cNvPr id="663" name="Shape 663"/>
          <p:cNvSpPr txBox="1"/>
          <p:nvPr>
            <p:ph idx="1" type="body"/>
          </p:nvPr>
        </p:nvSpPr>
        <p:spPr>
          <a:xfrm>
            <a:off x="3175000" y="1184269"/>
            <a:ext cx="5818500" cy="3410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Bumper Ads: Max 6 seg</a:t>
            </a:r>
          </a:p>
          <a:p>
            <a:pPr indent="-330200" lvl="0" marL="457200" rtl="0">
              <a:spcBef>
                <a:spcPts val="0"/>
              </a:spcBef>
              <a:buSzPct val="100000"/>
            </a:pPr>
            <a:r>
              <a:rPr lang="es-419" sz="1600"/>
              <a:t>Unskippable: Max 15 seg</a:t>
            </a:r>
          </a:p>
        </p:txBody>
      </p:sp>
      <p:pic>
        <p:nvPicPr>
          <p:cNvPr id="664" name="Shape 664"/>
          <p:cNvPicPr preferRelativeResize="0"/>
          <p:nvPr/>
        </p:nvPicPr>
        <p:blipFill>
          <a:blip r:embed="rId3">
            <a:alphaModFix/>
          </a:blip>
          <a:stretch>
            <a:fillRect/>
          </a:stretch>
        </p:blipFill>
        <p:spPr>
          <a:xfrm>
            <a:off x="432575" y="1830270"/>
            <a:ext cx="1788769" cy="2118319"/>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8" name="Shape 668"/>
        <p:cNvGrpSpPr/>
        <p:nvPr/>
      </p:nvGrpSpPr>
      <p:grpSpPr>
        <a:xfrm>
          <a:off x="0" y="0"/>
          <a:ext cx="0" cy="0"/>
          <a:chOff x="0" y="0"/>
          <a:chExt cx="0" cy="0"/>
        </a:xfrm>
      </p:grpSpPr>
      <p:sp>
        <p:nvSpPr>
          <p:cNvPr id="669" name="Shape 669"/>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70" name="Shape 670"/>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chemeClr val="lt1"/>
                </a:solidFill>
                <a:latin typeface="Roboto"/>
                <a:ea typeface="Roboto"/>
                <a:cs typeface="Roboto"/>
                <a:sym typeface="Roboto"/>
              </a:rPr>
              <a:t>Merchant Center - </a:t>
            </a:r>
            <a:r>
              <a:rPr lang="es-419">
                <a:solidFill>
                  <a:srgbClr val="FFFFFF"/>
                </a:solidFill>
                <a:latin typeface="Roboto"/>
                <a:ea typeface="Roboto"/>
                <a:cs typeface="Roboto"/>
                <a:sym typeface="Roboto"/>
              </a:rPr>
              <a:t>Shopping</a:t>
            </a:r>
          </a:p>
        </p:txBody>
      </p:sp>
      <p:sp>
        <p:nvSpPr>
          <p:cNvPr id="671" name="Shape 671"/>
          <p:cNvSpPr txBox="1"/>
          <p:nvPr>
            <p:ph idx="1" type="body"/>
          </p:nvPr>
        </p:nvSpPr>
        <p:spPr>
          <a:xfrm>
            <a:off x="3175000" y="1184269"/>
            <a:ext cx="5818500" cy="3410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Google Merchant Center es una herramienta que permite subir datos de tienda y de producto a Google y ponerlos a disposición de Google Shopping.</a:t>
            </a:r>
          </a:p>
          <a:p>
            <a:pPr indent="-330200" lvl="0" marL="457200" rtl="0">
              <a:spcBef>
                <a:spcPts val="0"/>
              </a:spcBef>
              <a:buSzPct val="100000"/>
            </a:pPr>
            <a:r>
              <a:rPr lang="es-419" sz="1600"/>
              <a:t>A partir de los datos que tengamos ahí, se crearán anuncios de ficha de producto.</a:t>
            </a:r>
          </a:p>
        </p:txBody>
      </p:sp>
      <p:pic>
        <p:nvPicPr>
          <p:cNvPr id="672" name="Shape 672"/>
          <p:cNvPicPr preferRelativeResize="0"/>
          <p:nvPr/>
        </p:nvPicPr>
        <p:blipFill>
          <a:blip r:embed="rId3">
            <a:alphaModFix/>
          </a:blip>
          <a:stretch>
            <a:fillRect/>
          </a:stretch>
        </p:blipFill>
        <p:spPr>
          <a:xfrm>
            <a:off x="372174" y="1764779"/>
            <a:ext cx="1901344" cy="2249306"/>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6" name="Shape 676"/>
        <p:cNvGrpSpPr/>
        <p:nvPr/>
      </p:nvGrpSpPr>
      <p:grpSpPr>
        <a:xfrm>
          <a:off x="0" y="0"/>
          <a:ext cx="0" cy="0"/>
          <a:chOff x="0" y="0"/>
          <a:chExt cx="0" cy="0"/>
        </a:xfrm>
      </p:grpSpPr>
      <p:sp>
        <p:nvSpPr>
          <p:cNvPr id="677" name="Shape 67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78" name="Shape 678"/>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Merchant Center - Shopping</a:t>
            </a:r>
          </a:p>
        </p:txBody>
      </p:sp>
      <p:sp>
        <p:nvSpPr>
          <p:cNvPr id="679" name="Shape 679"/>
          <p:cNvSpPr txBox="1"/>
          <p:nvPr>
            <p:ph idx="1" type="body"/>
          </p:nvPr>
        </p:nvSpPr>
        <p:spPr>
          <a:xfrm>
            <a:off x="3175000" y="1184269"/>
            <a:ext cx="5818500" cy="3410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Al enlazar sus cuentas de Google AdWords y de Merchant Center, podrá mostrar sus productos directamente a los usuarios mediante anuncios de ficha de producto.</a:t>
            </a:r>
          </a:p>
          <a:p>
            <a:pPr indent="-330200" lvl="0" marL="457200" rtl="0">
              <a:spcBef>
                <a:spcPts val="0"/>
              </a:spcBef>
              <a:buSzPct val="100000"/>
            </a:pPr>
            <a:r>
              <a:rPr lang="es-419" sz="1600"/>
              <a:t>Estos anuncios nos ayudan a promocionar nuestros productos online en tablets, teléfonos o computadoras.</a:t>
            </a:r>
          </a:p>
          <a:p>
            <a:pPr indent="-330200" lvl="0" marL="457200" rtl="0">
              <a:spcBef>
                <a:spcPts val="0"/>
              </a:spcBef>
              <a:buSzPct val="100000"/>
            </a:pPr>
            <a:r>
              <a:rPr lang="es-419" sz="1600"/>
              <a:t>En cada campaña seleccionaremos los países destino, estos son en los que se pueden vender y enviar productos</a:t>
            </a:r>
            <a:br>
              <a:rPr lang="es-419" sz="1600"/>
            </a:br>
          </a:p>
        </p:txBody>
      </p:sp>
      <p:pic>
        <p:nvPicPr>
          <p:cNvPr id="680" name="Shape 680"/>
          <p:cNvPicPr preferRelativeResize="0"/>
          <p:nvPr/>
        </p:nvPicPr>
        <p:blipFill>
          <a:blip r:embed="rId3">
            <a:alphaModFix/>
          </a:blip>
          <a:stretch>
            <a:fillRect/>
          </a:stretch>
        </p:blipFill>
        <p:spPr>
          <a:xfrm>
            <a:off x="203525" y="1646850"/>
            <a:ext cx="2098519" cy="2485163"/>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4" name="Shape 684"/>
        <p:cNvGrpSpPr/>
        <p:nvPr/>
      </p:nvGrpSpPr>
      <p:grpSpPr>
        <a:xfrm>
          <a:off x="0" y="0"/>
          <a:ext cx="0" cy="0"/>
          <a:chOff x="0" y="0"/>
          <a:chExt cx="0" cy="0"/>
        </a:xfrm>
      </p:grpSpPr>
      <p:sp>
        <p:nvSpPr>
          <p:cNvPr id="685" name="Shape 68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86" name="Shape 68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Shopping</a:t>
            </a:r>
          </a:p>
        </p:txBody>
      </p:sp>
      <p:sp>
        <p:nvSpPr>
          <p:cNvPr id="687" name="Shape 687"/>
          <p:cNvSpPr txBox="1"/>
          <p:nvPr>
            <p:ph idx="1" type="body"/>
          </p:nvPr>
        </p:nvSpPr>
        <p:spPr>
          <a:xfrm>
            <a:off x="3175000" y="1184269"/>
            <a:ext cx="5818500" cy="3410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Google Shopping permite a los compradores encontrar rápida y fácilmente las fichas de sus productos en Google.</a:t>
            </a:r>
          </a:p>
          <a:p>
            <a:pPr indent="-330200" lvl="0" marL="457200" rtl="0">
              <a:spcBef>
                <a:spcPts val="0"/>
              </a:spcBef>
              <a:buSzPct val="100000"/>
            </a:pPr>
            <a:r>
              <a:rPr lang="es-419" sz="1600"/>
              <a:t>Le ayuda a llegar a los compradores cuando buscan artículos que quieren adquirir en Google.</a:t>
            </a:r>
          </a:p>
          <a:p>
            <a:pPr indent="-330200" lvl="0" marL="457200" rtl="0">
              <a:spcBef>
                <a:spcPts val="0"/>
              </a:spcBef>
              <a:buSzPct val="100000"/>
            </a:pPr>
            <a:r>
              <a:rPr lang="es-419" sz="1600"/>
              <a:t>Podemos vender productos, mas no servicios.</a:t>
            </a:r>
          </a:p>
        </p:txBody>
      </p:sp>
      <p:pic>
        <p:nvPicPr>
          <p:cNvPr id="688" name="Shape 688"/>
          <p:cNvPicPr preferRelativeResize="0"/>
          <p:nvPr/>
        </p:nvPicPr>
        <p:blipFill>
          <a:blip r:embed="rId3">
            <a:alphaModFix/>
          </a:blip>
          <a:stretch>
            <a:fillRect/>
          </a:stretch>
        </p:blipFill>
        <p:spPr>
          <a:xfrm>
            <a:off x="206625" y="2251087"/>
            <a:ext cx="2042042" cy="1276686"/>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2" name="Shape 692"/>
        <p:cNvGrpSpPr/>
        <p:nvPr/>
      </p:nvGrpSpPr>
      <p:grpSpPr>
        <a:xfrm>
          <a:off x="0" y="0"/>
          <a:ext cx="0" cy="0"/>
          <a:chOff x="0" y="0"/>
          <a:chExt cx="0" cy="0"/>
        </a:xfrm>
      </p:grpSpPr>
      <p:sp>
        <p:nvSpPr>
          <p:cNvPr id="693" name="Shape 693"/>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94" name="Shape 694"/>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Shopping</a:t>
            </a:r>
          </a:p>
        </p:txBody>
      </p:sp>
      <p:sp>
        <p:nvSpPr>
          <p:cNvPr id="695" name="Shape 695"/>
          <p:cNvSpPr txBox="1"/>
          <p:nvPr>
            <p:ph idx="1" type="body"/>
          </p:nvPr>
        </p:nvSpPr>
        <p:spPr>
          <a:xfrm>
            <a:off x="3175000" y="1184269"/>
            <a:ext cx="5818500" cy="34104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rtl="0">
              <a:spcBef>
                <a:spcPts val="0"/>
              </a:spcBef>
              <a:buSzPct val="100000"/>
            </a:pPr>
            <a:r>
              <a:rPr lang="es-419" sz="1600"/>
              <a:t>Los anuncios de ficha de producto le permiten incluir:</a:t>
            </a:r>
          </a:p>
          <a:p>
            <a:pPr indent="-330200" lvl="1" marL="914400" rtl="0">
              <a:spcBef>
                <a:spcPts val="0"/>
              </a:spcBef>
              <a:buSzPct val="100000"/>
            </a:pPr>
            <a:r>
              <a:rPr lang="es-419" sz="1600"/>
              <a:t>imagen</a:t>
            </a:r>
          </a:p>
          <a:p>
            <a:pPr indent="-330200" lvl="1" marL="914400" rtl="0">
              <a:spcBef>
                <a:spcPts val="0"/>
              </a:spcBef>
              <a:buSzPct val="100000"/>
            </a:pPr>
            <a:r>
              <a:rPr lang="es-419" sz="1600"/>
              <a:t>título</a:t>
            </a:r>
          </a:p>
          <a:p>
            <a:pPr indent="-330200" lvl="1" marL="914400" rtl="0">
              <a:spcBef>
                <a:spcPts val="0"/>
              </a:spcBef>
              <a:buSzPct val="100000"/>
            </a:pPr>
            <a:r>
              <a:rPr lang="es-419" sz="1600"/>
              <a:t>precio</a:t>
            </a:r>
          </a:p>
          <a:p>
            <a:pPr indent="-330200" lvl="1" marL="914400" rtl="0">
              <a:spcBef>
                <a:spcPts val="0"/>
              </a:spcBef>
              <a:buSzPct val="100000"/>
            </a:pPr>
            <a:r>
              <a:rPr lang="es-419" sz="1600"/>
              <a:t>mensaje promocional</a:t>
            </a:r>
          </a:p>
          <a:p>
            <a:pPr indent="-330200" lvl="1" marL="914400" rtl="0">
              <a:spcBef>
                <a:spcPts val="0"/>
              </a:spcBef>
              <a:buSzPct val="100000"/>
            </a:pPr>
            <a:r>
              <a:rPr lang="es-419" sz="1600"/>
              <a:t>nombre de su tienda o empresa sin necesidad de crear un anuncio por cada producto que ponga a la venta.</a:t>
            </a:r>
          </a:p>
          <a:p>
            <a:pPr indent="0" lvl="0" marL="0" rtl="0">
              <a:spcBef>
                <a:spcPts val="0"/>
              </a:spcBef>
              <a:buNone/>
            </a:pPr>
            <a:r>
              <a:rPr lang="es-419" sz="1600"/>
              <a:t>Muestra un conjunto de productos relevantes para una determinada búsqueda dentro de su propio recuadro en Búsqueda de Google.</a:t>
            </a:r>
            <a:br>
              <a:rPr lang="es-419" sz="1600"/>
            </a:br>
            <a:br>
              <a:rPr lang="es-419" sz="1600"/>
            </a:br>
          </a:p>
        </p:txBody>
      </p:sp>
      <p:pic>
        <p:nvPicPr>
          <p:cNvPr id="696" name="Shape 696"/>
          <p:cNvPicPr preferRelativeResize="0"/>
          <p:nvPr/>
        </p:nvPicPr>
        <p:blipFill>
          <a:blip r:embed="rId3">
            <a:alphaModFix/>
          </a:blip>
          <a:stretch>
            <a:fillRect/>
          </a:stretch>
        </p:blipFill>
        <p:spPr>
          <a:xfrm>
            <a:off x="422275" y="1751193"/>
            <a:ext cx="1853492" cy="2194969"/>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0" name="Shape 700"/>
        <p:cNvGrpSpPr/>
        <p:nvPr/>
      </p:nvGrpSpPr>
      <p:grpSpPr>
        <a:xfrm>
          <a:off x="0" y="0"/>
          <a:ext cx="0" cy="0"/>
          <a:chOff x="0" y="0"/>
          <a:chExt cx="0" cy="0"/>
        </a:xfrm>
      </p:grpSpPr>
      <p:pic>
        <p:nvPicPr>
          <p:cNvPr id="701" name="Shape 701"/>
          <p:cNvPicPr preferRelativeResize="0"/>
          <p:nvPr/>
        </p:nvPicPr>
        <p:blipFill>
          <a:blip r:embed="rId3">
            <a:alphaModFix/>
          </a:blip>
          <a:stretch>
            <a:fillRect/>
          </a:stretch>
        </p:blipFill>
        <p:spPr>
          <a:xfrm>
            <a:off x="0" y="-4050"/>
            <a:ext cx="9144000" cy="5143499"/>
          </a:xfrm>
          <a:prstGeom prst="rect">
            <a:avLst/>
          </a:prstGeom>
          <a:noFill/>
          <a:ln>
            <a:noFill/>
          </a:ln>
        </p:spPr>
      </p:pic>
      <p:sp>
        <p:nvSpPr>
          <p:cNvPr id="702" name="Shape 702"/>
          <p:cNvSpPr txBox="1"/>
          <p:nvPr>
            <p:ph type="ctrTitle"/>
          </p:nvPr>
        </p:nvSpPr>
        <p:spPr>
          <a:xfrm>
            <a:off x="541673" y="1170075"/>
            <a:ext cx="5718600" cy="2052600"/>
          </a:xfrm>
          <a:prstGeom prst="rect">
            <a:avLst/>
          </a:prstGeom>
        </p:spPr>
        <p:txBody>
          <a:bodyPr anchorCtr="0" anchor="ctr" bIns="91425" lIns="91425" rIns="91425" tIns="91425">
            <a:noAutofit/>
          </a:bodyPr>
          <a:lstStyle/>
          <a:p>
            <a:pPr lvl="0" rtl="0" algn="l">
              <a:spcBef>
                <a:spcPts val="0"/>
              </a:spcBef>
              <a:buNone/>
            </a:pPr>
            <a:r>
              <a:rPr lang="es-419" sz="4800">
                <a:solidFill>
                  <a:srgbClr val="666666"/>
                </a:solidFill>
                <a:latin typeface="Roboto"/>
                <a:ea typeface="Roboto"/>
                <a:cs typeface="Roboto"/>
                <a:sym typeface="Roboto"/>
              </a:rPr>
              <a:t>Analytics</a:t>
            </a: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6" name="Shape 706"/>
        <p:cNvGrpSpPr/>
        <p:nvPr/>
      </p:nvGrpSpPr>
      <p:grpSpPr>
        <a:xfrm>
          <a:off x="0" y="0"/>
          <a:ext cx="0" cy="0"/>
          <a:chOff x="0" y="0"/>
          <a:chExt cx="0" cy="0"/>
        </a:xfrm>
      </p:grpSpPr>
      <p:sp>
        <p:nvSpPr>
          <p:cNvPr id="707" name="Shape 707"/>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08" name="Shape 708"/>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Google Analytics y Adwords</a:t>
            </a:r>
          </a:p>
        </p:txBody>
      </p:sp>
      <p:sp>
        <p:nvSpPr>
          <p:cNvPr id="709" name="Shape 709"/>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El vincular las cuentas de Google Analytics con Adwords, nos permite analizar la actividad de los usuarios en el sitio web y determinar cuales acciones realizadas generan valor para el negocio</a:t>
            </a:r>
          </a:p>
          <a:p>
            <a:pPr indent="-330200" lvl="0" marL="457200" marR="0" rtl="0" algn="l">
              <a:lnSpc>
                <a:spcPct val="115000"/>
              </a:lnSpc>
              <a:spcBef>
                <a:spcPts val="0"/>
              </a:spcBef>
              <a:spcAft>
                <a:spcPts val="1600"/>
              </a:spcAft>
              <a:buSzPct val="100000"/>
            </a:pPr>
            <a:r>
              <a:rPr lang="es-419" sz="1600"/>
              <a:t>Importa objetivos y transacciones como conversiones</a:t>
            </a:r>
          </a:p>
          <a:p>
            <a:pPr indent="-330200" lvl="0" marL="457200" marR="0" rtl="0" algn="l">
              <a:lnSpc>
                <a:spcPct val="115000"/>
              </a:lnSpc>
              <a:spcBef>
                <a:spcPts val="0"/>
              </a:spcBef>
              <a:spcAft>
                <a:spcPts val="1600"/>
              </a:spcAft>
              <a:buSzPct val="100000"/>
            </a:pPr>
            <a:r>
              <a:rPr lang="es-419" sz="1600"/>
              <a:t>Crear listas de remarketing en Analytics para usar en pauta de públicos específicos en adwords</a:t>
            </a:r>
          </a:p>
        </p:txBody>
      </p:sp>
      <p:pic>
        <p:nvPicPr>
          <p:cNvPr id="710" name="Shape 710"/>
          <p:cNvPicPr preferRelativeResize="0"/>
          <p:nvPr/>
        </p:nvPicPr>
        <p:blipFill>
          <a:blip r:embed="rId3">
            <a:alphaModFix/>
          </a:blip>
          <a:stretch>
            <a:fillRect/>
          </a:stretch>
        </p:blipFill>
        <p:spPr>
          <a:xfrm>
            <a:off x="5573075" y="1818300"/>
            <a:ext cx="1810940" cy="112514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4" name="Shape 714"/>
        <p:cNvGrpSpPr/>
        <p:nvPr/>
      </p:nvGrpSpPr>
      <p:grpSpPr>
        <a:xfrm>
          <a:off x="0" y="0"/>
          <a:ext cx="0" cy="0"/>
          <a:chOff x="0" y="0"/>
          <a:chExt cx="0" cy="0"/>
        </a:xfrm>
      </p:grpSpPr>
      <p:sp>
        <p:nvSpPr>
          <p:cNvPr id="715" name="Shape 715"/>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16" name="Shape 716"/>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Informes</a:t>
            </a:r>
            <a:r>
              <a:rPr lang="es-419">
                <a:solidFill>
                  <a:srgbClr val="FFFFFF"/>
                </a:solidFill>
                <a:latin typeface="Roboto"/>
                <a:ea typeface="Roboto"/>
                <a:cs typeface="Roboto"/>
                <a:sym typeface="Roboto"/>
              </a:rPr>
              <a:t> Adwords</a:t>
            </a:r>
          </a:p>
        </p:txBody>
      </p:sp>
      <p:sp>
        <p:nvSpPr>
          <p:cNvPr id="717" name="Shape 717"/>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Informes personalizables, sobre temas específicos que permiten identificar tendencias durante semanas meses o años:</a:t>
            </a:r>
          </a:p>
          <a:p>
            <a:pPr indent="-330200" lvl="0" marL="457200" marR="0" rtl="0" algn="l">
              <a:lnSpc>
                <a:spcPct val="115000"/>
              </a:lnSpc>
              <a:spcBef>
                <a:spcPts val="0"/>
              </a:spcBef>
              <a:spcAft>
                <a:spcPts val="1600"/>
              </a:spcAft>
              <a:buSzPct val="100000"/>
            </a:pPr>
            <a:r>
              <a:rPr lang="es-419" sz="1600"/>
              <a:t>Informes de rendimiento de palabras clave, de los anuncios,de la página de destino, de los grupos de anuncios, de las campañas, de la cuenta, geográfico, de los términos de búsqueda, anuncios dinámicos, por etiqueta, por tiempo y de la subasta.</a:t>
            </a:r>
          </a:p>
        </p:txBody>
      </p:sp>
      <p:pic>
        <p:nvPicPr>
          <p:cNvPr id="718" name="Shape 718"/>
          <p:cNvPicPr preferRelativeResize="0"/>
          <p:nvPr/>
        </p:nvPicPr>
        <p:blipFill>
          <a:blip r:embed="rId3">
            <a:alphaModFix/>
          </a:blip>
          <a:stretch>
            <a:fillRect/>
          </a:stretch>
        </p:blipFill>
        <p:spPr>
          <a:xfrm>
            <a:off x="5658787" y="1855325"/>
            <a:ext cx="1762720" cy="112514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2" name="Shape 722"/>
        <p:cNvGrpSpPr/>
        <p:nvPr/>
      </p:nvGrpSpPr>
      <p:grpSpPr>
        <a:xfrm>
          <a:off x="0" y="0"/>
          <a:ext cx="0" cy="0"/>
          <a:chOff x="0" y="0"/>
          <a:chExt cx="0" cy="0"/>
        </a:xfrm>
      </p:grpSpPr>
      <p:sp>
        <p:nvSpPr>
          <p:cNvPr id="723" name="Shape 723"/>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24" name="Shape 724"/>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Informes de Atribución</a:t>
            </a:r>
          </a:p>
        </p:txBody>
      </p:sp>
      <p:sp>
        <p:nvSpPr>
          <p:cNvPr id="725" name="Shape 725"/>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Muestran las rutas que siguen los clientes para realizar una conversión y atribuye la conversión a diferentes anuncios, clics y factores durante todo el proceso.</a:t>
            </a:r>
          </a:p>
        </p:txBody>
      </p:sp>
      <p:pic>
        <p:nvPicPr>
          <p:cNvPr id="726" name="Shape 726"/>
          <p:cNvPicPr preferRelativeResize="0"/>
          <p:nvPr/>
        </p:nvPicPr>
        <p:blipFill>
          <a:blip r:embed="rId3">
            <a:alphaModFix/>
          </a:blip>
          <a:stretch>
            <a:fillRect/>
          </a:stretch>
        </p:blipFill>
        <p:spPr>
          <a:xfrm>
            <a:off x="5707037" y="1767900"/>
            <a:ext cx="1784151" cy="1168003"/>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0" name="Shape 730"/>
        <p:cNvGrpSpPr/>
        <p:nvPr/>
      </p:nvGrpSpPr>
      <p:grpSpPr>
        <a:xfrm>
          <a:off x="0" y="0"/>
          <a:ext cx="0" cy="0"/>
          <a:chOff x="0" y="0"/>
          <a:chExt cx="0" cy="0"/>
        </a:xfrm>
      </p:grpSpPr>
      <p:sp>
        <p:nvSpPr>
          <p:cNvPr id="731" name="Shape 731"/>
          <p:cNvSpPr/>
          <p:nvPr/>
        </p:nvSpPr>
        <p:spPr>
          <a:xfrm>
            <a:off x="0" y="204350"/>
            <a:ext cx="55026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32" name="Shape 732"/>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Conversiones</a:t>
            </a:r>
          </a:p>
        </p:txBody>
      </p:sp>
      <p:sp>
        <p:nvSpPr>
          <p:cNvPr id="733" name="Shape 733"/>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Las conversiones son acciones de valor que generan los usuarios en el sitio web, cómo comprar, descargar o hacer una llamada.</a:t>
            </a:r>
          </a:p>
          <a:p>
            <a:pPr indent="-330200" lvl="0" marL="457200" marR="0" rtl="0" algn="l">
              <a:lnSpc>
                <a:spcPct val="115000"/>
              </a:lnSpc>
              <a:spcBef>
                <a:spcPts val="0"/>
              </a:spcBef>
              <a:spcAft>
                <a:spcPts val="1600"/>
              </a:spcAft>
              <a:buSzPct val="100000"/>
            </a:pPr>
            <a:r>
              <a:rPr lang="es-419" sz="1600"/>
              <a:t>Conversiones Post Impresión</a:t>
            </a:r>
          </a:p>
          <a:p>
            <a:pPr indent="-330200" lvl="0" marL="457200" marR="0" rtl="0" algn="l">
              <a:lnSpc>
                <a:spcPct val="115000"/>
              </a:lnSpc>
              <a:spcBef>
                <a:spcPts val="0"/>
              </a:spcBef>
              <a:spcAft>
                <a:spcPts val="1600"/>
              </a:spcAft>
              <a:buSzPct val="100000"/>
            </a:pPr>
            <a:r>
              <a:rPr lang="es-419" sz="1600"/>
              <a:t>Conversiones Post Clic</a:t>
            </a:r>
          </a:p>
        </p:txBody>
      </p:sp>
      <p:pic>
        <p:nvPicPr>
          <p:cNvPr id="734" name="Shape 734"/>
          <p:cNvPicPr preferRelativeResize="0"/>
          <p:nvPr/>
        </p:nvPicPr>
        <p:blipFill>
          <a:blip r:embed="rId3">
            <a:alphaModFix/>
          </a:blip>
          <a:stretch>
            <a:fillRect/>
          </a:stretch>
        </p:blipFill>
        <p:spPr>
          <a:xfrm>
            <a:off x="5620687" y="1832112"/>
            <a:ext cx="1784151" cy="124837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8" name="Shape 738"/>
        <p:cNvGrpSpPr/>
        <p:nvPr/>
      </p:nvGrpSpPr>
      <p:grpSpPr>
        <a:xfrm>
          <a:off x="0" y="0"/>
          <a:ext cx="0" cy="0"/>
          <a:chOff x="0" y="0"/>
          <a:chExt cx="0" cy="0"/>
        </a:xfrm>
      </p:grpSpPr>
      <p:sp>
        <p:nvSpPr>
          <p:cNvPr id="739" name="Shape 739"/>
          <p:cNvSpPr/>
          <p:nvPr/>
        </p:nvSpPr>
        <p:spPr>
          <a:xfrm>
            <a:off x="0" y="204350"/>
            <a:ext cx="67347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40" name="Shape 740"/>
          <p:cNvSpPr txBox="1"/>
          <p:nvPr>
            <p:ph type="title"/>
          </p:nvPr>
        </p:nvSpPr>
        <p:spPr>
          <a:xfrm>
            <a:off x="0" y="169250"/>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Tipos de Seguimiento de </a:t>
            </a:r>
            <a:r>
              <a:rPr lang="es-419">
                <a:solidFill>
                  <a:srgbClr val="FFFFFF"/>
                </a:solidFill>
                <a:latin typeface="Roboto"/>
                <a:ea typeface="Roboto"/>
                <a:cs typeface="Roboto"/>
                <a:sym typeface="Roboto"/>
              </a:rPr>
              <a:t>Conversiones</a:t>
            </a:r>
          </a:p>
        </p:txBody>
      </p:sp>
      <p:sp>
        <p:nvSpPr>
          <p:cNvPr id="741" name="Shape 741"/>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indent="-330200" lvl="0" marL="457200" marR="0" rtl="0" algn="l">
              <a:lnSpc>
                <a:spcPct val="115000"/>
              </a:lnSpc>
              <a:spcBef>
                <a:spcPts val="0"/>
              </a:spcBef>
              <a:spcAft>
                <a:spcPts val="1600"/>
              </a:spcAft>
              <a:buSzPct val="100000"/>
            </a:pPr>
            <a:r>
              <a:rPr lang="es-419" sz="1600"/>
              <a:t>Conversiones: Informa todas las conversiones realizadas en la ventana de conversión elegida, después de un clic</a:t>
            </a:r>
          </a:p>
          <a:p>
            <a:pPr indent="-330200" lvl="0" marL="457200" marR="0" rtl="0" algn="l">
              <a:lnSpc>
                <a:spcPct val="115000"/>
              </a:lnSpc>
              <a:spcBef>
                <a:spcPts val="0"/>
              </a:spcBef>
              <a:spcAft>
                <a:spcPts val="1600"/>
              </a:spcAft>
              <a:buSzPct val="100000"/>
            </a:pPr>
            <a:r>
              <a:rPr lang="es-419" sz="1600"/>
              <a:t>Clics Convertidos: Contabiliza cuantos clics generan una o varias conversiones del mismo tipo</a:t>
            </a:r>
          </a:p>
        </p:txBody>
      </p:sp>
      <p:pic>
        <p:nvPicPr>
          <p:cNvPr id="742" name="Shape 742"/>
          <p:cNvPicPr preferRelativeResize="0"/>
          <p:nvPr/>
        </p:nvPicPr>
        <p:blipFill>
          <a:blip r:embed="rId3">
            <a:alphaModFix/>
          </a:blip>
          <a:stretch>
            <a:fillRect/>
          </a:stretch>
        </p:blipFill>
        <p:spPr>
          <a:xfrm>
            <a:off x="5750137" y="1617200"/>
            <a:ext cx="1741289" cy="1393031"/>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6" name="Shape 746"/>
        <p:cNvGrpSpPr/>
        <p:nvPr/>
      </p:nvGrpSpPr>
      <p:grpSpPr>
        <a:xfrm>
          <a:off x="0" y="0"/>
          <a:ext cx="0" cy="0"/>
          <a:chOff x="0" y="0"/>
          <a:chExt cx="0" cy="0"/>
        </a:xfrm>
      </p:grpSpPr>
      <p:sp>
        <p:nvSpPr>
          <p:cNvPr id="747" name="Shape 747"/>
          <p:cNvSpPr/>
          <p:nvPr/>
        </p:nvSpPr>
        <p:spPr>
          <a:xfrm>
            <a:off x="0" y="204350"/>
            <a:ext cx="67347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48" name="Shape 748"/>
          <p:cNvSpPr txBox="1"/>
          <p:nvPr>
            <p:ph type="title"/>
          </p:nvPr>
        </p:nvSpPr>
        <p:spPr>
          <a:xfrm>
            <a:off x="0" y="169250"/>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Seguimiento de Conversiones</a:t>
            </a:r>
          </a:p>
        </p:txBody>
      </p:sp>
      <p:sp>
        <p:nvSpPr>
          <p:cNvPr id="749" name="Shape 749"/>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Si tenemos varias cuentas de Adwords, podemos realizar un seguimiento de conversiones en todas las cuentas, con un único fragmento de código de conversión</a:t>
            </a:r>
          </a:p>
        </p:txBody>
      </p:sp>
      <p:pic>
        <p:nvPicPr>
          <p:cNvPr id="750" name="Shape 750"/>
          <p:cNvPicPr preferRelativeResize="0"/>
          <p:nvPr/>
        </p:nvPicPr>
        <p:blipFill>
          <a:blip r:embed="rId3">
            <a:alphaModFix/>
          </a:blip>
          <a:stretch>
            <a:fillRect/>
          </a:stretch>
        </p:blipFill>
        <p:spPr>
          <a:xfrm>
            <a:off x="5626576" y="1715976"/>
            <a:ext cx="1850554" cy="1248032"/>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4" name="Shape 754"/>
        <p:cNvGrpSpPr/>
        <p:nvPr/>
      </p:nvGrpSpPr>
      <p:grpSpPr>
        <a:xfrm>
          <a:off x="0" y="0"/>
          <a:ext cx="0" cy="0"/>
          <a:chOff x="0" y="0"/>
          <a:chExt cx="0" cy="0"/>
        </a:xfrm>
      </p:grpSpPr>
      <p:sp>
        <p:nvSpPr>
          <p:cNvPr id="755" name="Shape 755"/>
          <p:cNvSpPr/>
          <p:nvPr/>
        </p:nvSpPr>
        <p:spPr>
          <a:xfrm>
            <a:off x="0" y="204350"/>
            <a:ext cx="67347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56" name="Shape 756"/>
          <p:cNvSpPr txBox="1"/>
          <p:nvPr>
            <p:ph type="title"/>
          </p:nvPr>
        </p:nvSpPr>
        <p:spPr>
          <a:xfrm>
            <a:off x="0" y="169250"/>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API Google Adwords</a:t>
            </a:r>
          </a:p>
        </p:txBody>
      </p:sp>
      <p:sp>
        <p:nvSpPr>
          <p:cNvPr id="757" name="Shape 757"/>
          <p:cNvSpPr txBox="1"/>
          <p:nvPr>
            <p:ph idx="1" type="body"/>
          </p:nvPr>
        </p:nvSpPr>
        <p:spPr>
          <a:xfrm>
            <a:off x="271925" y="984150"/>
            <a:ext cx="5080800" cy="4035900"/>
          </a:xfrm>
          <a:prstGeom prst="rect">
            <a:avLst/>
          </a:prstGeom>
          <a:ln cap="flat" cmpd="sng" w="19050">
            <a:solidFill>
              <a:srgbClr val="3C78D8"/>
            </a:solidFill>
            <a:prstDash val="solid"/>
            <a:round/>
            <a:headEnd len="med" w="med" type="none"/>
            <a:tailEnd len="med" w="med" type="none"/>
          </a:ln>
        </p:spPr>
        <p:txBody>
          <a:bodyPr anchorCtr="0" anchor="ctr" bIns="91425" lIns="91425" rIns="91425" tIns="91425">
            <a:noAutofit/>
          </a:bodyPr>
          <a:lstStyle/>
          <a:p>
            <a:pPr lvl="0" marR="0" rtl="0" algn="l">
              <a:lnSpc>
                <a:spcPct val="115000"/>
              </a:lnSpc>
              <a:spcBef>
                <a:spcPts val="0"/>
              </a:spcBef>
              <a:spcAft>
                <a:spcPts val="1600"/>
              </a:spcAft>
              <a:buNone/>
            </a:pPr>
            <a:r>
              <a:rPr lang="es-419" sz="1600"/>
              <a:t>Permite a los programadores crear aplicaciones que interactúen directamente con el servidor de Google Adwords. Usos</a:t>
            </a:r>
          </a:p>
          <a:p>
            <a:pPr indent="-330200" lvl="0" marL="457200" marR="0" rtl="0" algn="l">
              <a:lnSpc>
                <a:spcPct val="115000"/>
              </a:lnSpc>
              <a:spcBef>
                <a:spcPts val="0"/>
              </a:spcBef>
              <a:spcAft>
                <a:spcPts val="1600"/>
              </a:spcAft>
              <a:buSzPct val="100000"/>
            </a:pPr>
            <a:r>
              <a:rPr lang="es-419" sz="1600"/>
              <a:t>Administrar campañas</a:t>
            </a:r>
          </a:p>
          <a:p>
            <a:pPr indent="-330200" lvl="0" marL="457200" marR="0" rtl="0" algn="l">
              <a:lnSpc>
                <a:spcPct val="115000"/>
              </a:lnSpc>
              <a:spcBef>
                <a:spcPts val="0"/>
              </a:spcBef>
              <a:spcAft>
                <a:spcPts val="1600"/>
              </a:spcAft>
              <a:buSzPct val="100000"/>
            </a:pPr>
            <a:r>
              <a:rPr lang="es-419" sz="1600"/>
              <a:t>Automatizar informes</a:t>
            </a:r>
          </a:p>
          <a:p>
            <a:pPr indent="-330200" lvl="0" marL="457200" marR="0" rtl="0" algn="l">
              <a:lnSpc>
                <a:spcPct val="115000"/>
              </a:lnSpc>
              <a:spcBef>
                <a:spcPts val="0"/>
              </a:spcBef>
              <a:spcAft>
                <a:spcPts val="1600"/>
              </a:spcAft>
              <a:buSzPct val="100000"/>
            </a:pPr>
            <a:r>
              <a:rPr lang="es-419" sz="1600"/>
              <a:t>Desarrollar herramientas y aplicaciones </a:t>
            </a:r>
          </a:p>
          <a:p>
            <a:pPr indent="-330200" lvl="0" marL="457200" marR="0" rtl="0" algn="l">
              <a:lnSpc>
                <a:spcPct val="115000"/>
              </a:lnSpc>
              <a:spcBef>
                <a:spcPts val="0"/>
              </a:spcBef>
              <a:spcAft>
                <a:spcPts val="1600"/>
              </a:spcAft>
              <a:buSzPct val="100000"/>
            </a:pPr>
            <a:r>
              <a:rPr lang="es-419" sz="1600"/>
              <a:t>Realizar cambios dinámicos en cuentas de Adwords a escala</a:t>
            </a:r>
          </a:p>
          <a:p>
            <a:pPr indent="-330200" lvl="0" marL="457200" marR="0" rtl="0" algn="l">
              <a:lnSpc>
                <a:spcPct val="115000"/>
              </a:lnSpc>
              <a:spcBef>
                <a:spcPts val="0"/>
              </a:spcBef>
              <a:spcAft>
                <a:spcPts val="1600"/>
              </a:spcAft>
              <a:buSzPct val="100000"/>
            </a:pPr>
            <a:r>
              <a:rPr lang="es-419" sz="1600"/>
              <a:t>Generar palabras clave, texto del anuncio, página de destino e informes</a:t>
            </a:r>
          </a:p>
        </p:txBody>
      </p:sp>
      <p:pic>
        <p:nvPicPr>
          <p:cNvPr id="758" name="Shape 758"/>
          <p:cNvPicPr preferRelativeResize="0"/>
          <p:nvPr/>
        </p:nvPicPr>
        <p:blipFill>
          <a:blip r:embed="rId3">
            <a:alphaModFix/>
          </a:blip>
          <a:stretch>
            <a:fillRect/>
          </a:stretch>
        </p:blipFill>
        <p:spPr>
          <a:xfrm>
            <a:off x="5537737" y="1878512"/>
            <a:ext cx="1880592" cy="100191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2" name="Shape 762"/>
        <p:cNvGrpSpPr/>
        <p:nvPr/>
      </p:nvGrpSpPr>
      <p:grpSpPr>
        <a:xfrm>
          <a:off x="0" y="0"/>
          <a:ext cx="0" cy="0"/>
          <a:chOff x="0" y="0"/>
          <a:chExt cx="0" cy="0"/>
        </a:xfrm>
      </p:grpSpPr>
      <p:pic>
        <p:nvPicPr>
          <p:cNvPr id="763" name="Shape 763"/>
          <p:cNvPicPr preferRelativeResize="0"/>
          <p:nvPr/>
        </p:nvPicPr>
        <p:blipFill>
          <a:blip r:embed="rId3">
            <a:alphaModFix/>
          </a:blip>
          <a:stretch>
            <a:fillRect/>
          </a:stretch>
        </p:blipFill>
        <p:spPr>
          <a:xfrm>
            <a:off x="0" y="-39350"/>
            <a:ext cx="9144000" cy="5143499"/>
          </a:xfrm>
          <a:prstGeom prst="rect">
            <a:avLst/>
          </a:prstGeom>
          <a:noFill/>
          <a:ln>
            <a:noFill/>
          </a:ln>
        </p:spPr>
      </p:pic>
      <p:sp>
        <p:nvSpPr>
          <p:cNvPr id="764" name="Shape 764"/>
          <p:cNvSpPr txBox="1"/>
          <p:nvPr>
            <p:ph type="ctrTitle"/>
          </p:nvPr>
        </p:nvSpPr>
        <p:spPr>
          <a:xfrm>
            <a:off x="311700" y="1646775"/>
            <a:ext cx="5451300" cy="1150500"/>
          </a:xfrm>
          <a:prstGeom prst="rect">
            <a:avLst/>
          </a:prstGeom>
        </p:spPr>
        <p:txBody>
          <a:bodyPr anchorCtr="0" anchor="b" bIns="91425" lIns="91425" rIns="91425" tIns="91425">
            <a:noAutofit/>
          </a:bodyPr>
          <a:lstStyle/>
          <a:p>
            <a:pPr lvl="0" rtl="0">
              <a:spcBef>
                <a:spcPts val="0"/>
              </a:spcBef>
              <a:buNone/>
            </a:pPr>
            <a:r>
              <a:rPr b="1" lang="es-419">
                <a:solidFill>
                  <a:srgbClr val="666666"/>
                </a:solidFill>
                <a:latin typeface="Roboto"/>
                <a:ea typeface="Roboto"/>
                <a:cs typeface="Roboto"/>
                <a:sym typeface="Roboto"/>
              </a:rPr>
              <a:t>Gracias!</a:t>
            </a: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8" name="Shape 768"/>
        <p:cNvGrpSpPr/>
        <p:nvPr/>
      </p:nvGrpSpPr>
      <p:grpSpPr>
        <a:xfrm>
          <a:off x="0" y="0"/>
          <a:ext cx="0" cy="0"/>
          <a:chOff x="0" y="0"/>
          <a:chExt cx="0" cy="0"/>
        </a:xfrm>
      </p:grpSpPr>
      <p:sp>
        <p:nvSpPr>
          <p:cNvPr id="769" name="Shape 769"/>
          <p:cNvSpPr/>
          <p:nvPr/>
        </p:nvSpPr>
        <p:spPr>
          <a:xfrm>
            <a:off x="0" y="204350"/>
            <a:ext cx="2941200" cy="502500"/>
          </a:xfrm>
          <a:prstGeom prst="rect">
            <a:avLst/>
          </a:prstGeom>
          <a:solidFill>
            <a:srgbClr val="3C78D8"/>
          </a:solidFill>
          <a:ln cap="flat" cmpd="sng" w="9525">
            <a:solidFill>
              <a:srgbClr val="3D85C6"/>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770" name="Shape 770"/>
          <p:cNvSpPr txBox="1"/>
          <p:nvPr>
            <p:ph type="title"/>
          </p:nvPr>
        </p:nvSpPr>
        <p:spPr>
          <a:xfrm>
            <a:off x="271925" y="140225"/>
            <a:ext cx="8520600" cy="572700"/>
          </a:xfrm>
          <a:prstGeom prst="rect">
            <a:avLst/>
          </a:prstGeom>
        </p:spPr>
        <p:txBody>
          <a:bodyPr anchorCtr="0" anchor="t" bIns="91425" lIns="91425" rIns="91425" tIns="91425">
            <a:noAutofit/>
          </a:bodyPr>
          <a:lstStyle/>
          <a:p>
            <a:pPr lvl="0" rtl="0">
              <a:spcBef>
                <a:spcPts val="0"/>
              </a:spcBef>
              <a:buNone/>
            </a:pPr>
            <a:r>
              <a:rPr lang="es-419">
                <a:solidFill>
                  <a:srgbClr val="FFFFFF"/>
                </a:solidFill>
                <a:latin typeface="Roboto"/>
                <a:ea typeface="Roboto"/>
                <a:cs typeface="Roboto"/>
                <a:sym typeface="Roboto"/>
              </a:rPr>
              <a:t>Contenidos</a:t>
            </a:r>
          </a:p>
        </p:txBody>
      </p:sp>
      <p:pic>
        <p:nvPicPr>
          <p:cNvPr id="771" name="Shape 771"/>
          <p:cNvPicPr preferRelativeResize="0"/>
          <p:nvPr/>
        </p:nvPicPr>
        <p:blipFill rotWithShape="1">
          <a:blip r:embed="rId3">
            <a:alphaModFix/>
          </a:blip>
          <a:srcRect b="0" l="16619" r="10072" t="0"/>
          <a:stretch/>
        </p:blipFill>
        <p:spPr>
          <a:xfrm>
            <a:off x="8050" y="1075150"/>
            <a:ext cx="4209374" cy="3829450"/>
          </a:xfrm>
          <a:prstGeom prst="rect">
            <a:avLst/>
          </a:prstGeom>
          <a:noFill/>
          <a:ln>
            <a:noFill/>
          </a:ln>
        </p:spPr>
      </p:pic>
      <p:sp>
        <p:nvSpPr>
          <p:cNvPr id="772" name="Shape 772"/>
          <p:cNvSpPr txBox="1"/>
          <p:nvPr>
            <p:ph idx="1" type="body"/>
          </p:nvPr>
        </p:nvSpPr>
        <p:spPr>
          <a:xfrm>
            <a:off x="4372000" y="1912250"/>
            <a:ext cx="4676100" cy="2515800"/>
          </a:xfrm>
          <a:prstGeom prst="rect">
            <a:avLst/>
          </a:prstGeom>
        </p:spPr>
        <p:txBody>
          <a:bodyPr anchorCtr="0" anchor="t" bIns="91425" lIns="91425" rIns="91425" tIns="91425">
            <a:noAutofit/>
          </a:bodyPr>
          <a:lstStyle/>
          <a:p>
            <a:pPr indent="-228600" lvl="0" marL="457200" rtl="0">
              <a:lnSpc>
                <a:spcPct val="100000"/>
              </a:lnSpc>
              <a:spcBef>
                <a:spcPts val="0"/>
              </a:spcBef>
              <a:spcAft>
                <a:spcPts val="0"/>
              </a:spcAft>
              <a:buClr>
                <a:srgbClr val="666666"/>
              </a:buClr>
              <a:buFont typeface="Roboto"/>
              <a:buAutoNum type="arabicPeriod"/>
            </a:pPr>
            <a:r>
              <a:rPr b="1" lang="es-419">
                <a:solidFill>
                  <a:srgbClr val="666666"/>
                </a:solidFill>
                <a:latin typeface="Roboto"/>
                <a:ea typeface="Roboto"/>
                <a:cs typeface="Roboto"/>
                <a:sym typeface="Roboto"/>
              </a:rPr>
              <a:t>Comprender el valor de la publicidad en línea</a:t>
            </a:r>
          </a:p>
          <a:p>
            <a:pPr lvl="0" rtl="0">
              <a:lnSpc>
                <a:spcPct val="100000"/>
              </a:lnSpc>
              <a:spcBef>
                <a:spcPts val="0"/>
              </a:spcBef>
              <a:spcAft>
                <a:spcPts val="0"/>
              </a:spcAft>
              <a:buNone/>
            </a:pPr>
            <a:r>
              <a:t/>
            </a:r>
            <a:endParaRPr b="1">
              <a:solidFill>
                <a:srgbClr val="666666"/>
              </a:solidFill>
              <a:latin typeface="Roboto"/>
              <a:ea typeface="Roboto"/>
              <a:cs typeface="Roboto"/>
              <a:sym typeface="Roboto"/>
            </a:endParaRPr>
          </a:p>
          <a:p>
            <a:pPr indent="-228600" lvl="0" marL="457200" rtl="0">
              <a:lnSpc>
                <a:spcPct val="100000"/>
              </a:lnSpc>
              <a:spcBef>
                <a:spcPts val="0"/>
              </a:spcBef>
              <a:spcAft>
                <a:spcPts val="0"/>
              </a:spcAft>
              <a:buClr>
                <a:srgbClr val="666666"/>
              </a:buClr>
              <a:buFont typeface="Roboto"/>
              <a:buAutoNum type="arabicPeriod"/>
            </a:pPr>
            <a:r>
              <a:rPr b="1" lang="es-419">
                <a:solidFill>
                  <a:srgbClr val="666666"/>
                </a:solidFill>
                <a:latin typeface="Roboto"/>
                <a:ea typeface="Roboto"/>
                <a:cs typeface="Roboto"/>
                <a:sym typeface="Roboto"/>
              </a:rPr>
              <a:t>Configurar una campaña de AdWords</a:t>
            </a:r>
          </a:p>
          <a:p>
            <a:pPr lvl="0" rtl="0">
              <a:lnSpc>
                <a:spcPct val="100000"/>
              </a:lnSpc>
              <a:spcBef>
                <a:spcPts val="0"/>
              </a:spcBef>
              <a:spcAft>
                <a:spcPts val="0"/>
              </a:spcAft>
              <a:buNone/>
            </a:pPr>
            <a:r>
              <a:t/>
            </a:r>
            <a:endParaRPr b="1">
              <a:solidFill>
                <a:srgbClr val="666666"/>
              </a:solidFill>
              <a:latin typeface="Roboto"/>
              <a:ea typeface="Roboto"/>
              <a:cs typeface="Roboto"/>
              <a:sym typeface="Roboto"/>
            </a:endParaRPr>
          </a:p>
          <a:p>
            <a:pPr indent="-228600" lvl="0" marL="457200" rtl="0">
              <a:lnSpc>
                <a:spcPct val="100000"/>
              </a:lnSpc>
              <a:spcBef>
                <a:spcPts val="0"/>
              </a:spcBef>
              <a:spcAft>
                <a:spcPts val="0"/>
              </a:spcAft>
              <a:buClr>
                <a:srgbClr val="666666"/>
              </a:buClr>
              <a:buFont typeface="Roboto"/>
              <a:buAutoNum type="arabicPeriod"/>
            </a:pPr>
            <a:r>
              <a:rPr b="1" lang="es-419">
                <a:solidFill>
                  <a:srgbClr val="666666"/>
                </a:solidFill>
                <a:latin typeface="Roboto"/>
                <a:ea typeface="Roboto"/>
                <a:cs typeface="Roboto"/>
                <a:sym typeface="Roboto"/>
              </a:rPr>
              <a:t>Medir y Optimizar el rendimiento</a:t>
            </a:r>
          </a:p>
          <a:p>
            <a:pPr indent="-228600" lvl="0" marL="457200" rtl="0">
              <a:lnSpc>
                <a:spcPct val="100000"/>
              </a:lnSpc>
              <a:spcBef>
                <a:spcPts val="0"/>
              </a:spcBef>
              <a:spcAft>
                <a:spcPts val="0"/>
              </a:spcAft>
              <a:buClr>
                <a:srgbClr val="666666"/>
              </a:buClr>
              <a:buFont typeface="Roboto"/>
              <a:buAutoNum type="arabicPeriod"/>
            </a:pPr>
            <a:r>
              <a:rPr b="1" lang="es-419">
                <a:solidFill>
                  <a:srgbClr val="666666"/>
                </a:solidFill>
                <a:latin typeface="Roboto"/>
                <a:ea typeface="Roboto"/>
                <a:cs typeface="Roboto"/>
                <a:sym typeface="Roboto"/>
              </a:rPr>
              <a:t>Google Display Network</a:t>
            </a:r>
          </a:p>
          <a:p>
            <a:pPr indent="-228600" lvl="0" marL="457200" rtl="0">
              <a:lnSpc>
                <a:spcPct val="100000"/>
              </a:lnSpc>
              <a:spcBef>
                <a:spcPts val="0"/>
              </a:spcBef>
              <a:spcAft>
                <a:spcPts val="0"/>
              </a:spcAft>
              <a:buClr>
                <a:srgbClr val="666666"/>
              </a:buClr>
              <a:buFont typeface="Roboto"/>
              <a:buAutoNum type="arabicPeriod"/>
            </a:pPr>
            <a:r>
              <a:rPr b="1" lang="es-419">
                <a:solidFill>
                  <a:srgbClr val="666666"/>
                </a:solidFill>
                <a:latin typeface="Roboto"/>
                <a:ea typeface="Roboto"/>
                <a:cs typeface="Roboto"/>
                <a:sym typeface="Roboto"/>
              </a:rPr>
              <a:t>Google Analytics</a:t>
            </a:r>
          </a:p>
        </p:txBody>
      </p:sp>
    </p:spTree>
  </p:cSld>
  <p:clrMapOvr>
    <a:masterClrMapping/>
  </p:clrMapOvr>
</p:sld>
</file>

<file path=ppt/theme/theme1.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