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10058400" cx="7772400"/>
  <p:notesSz cx="6858000" cy="9144000"/>
  <p:embeddedFontLst>
    <p:embeddedFont>
      <p:font typeface="Roboto"/>
      <p:regular r:id="rId12"/>
      <p:bold r:id="rId13"/>
      <p:italic r:id="rId14"/>
      <p:boldItalic r:id="rId15"/>
    </p:embeddedFont>
    <p:embeddedFont>
      <p:font typeface="Archivo Black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CC5B9B1-109F-454E-81AB-246F50315DB6}">
  <a:tblStyle styleId="{9CC5B9B1-109F-454E-81AB-246F50315D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16" Type="http://schemas.openxmlformats.org/officeDocument/2006/relationships/font" Target="fonts/ArchivoBlack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7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be61f1aedb_0_103:notes"/>
          <p:cNvSpPr/>
          <p:nvPr>
            <p:ph idx="2" type="sldImg"/>
          </p:nvPr>
        </p:nvSpPr>
        <p:spPr>
          <a:xfrm>
            <a:off x="210447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1be61f1aedb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bdd5c59731_0_14:notes"/>
          <p:cNvSpPr/>
          <p:nvPr>
            <p:ph idx="2" type="sldImg"/>
          </p:nvPr>
        </p:nvSpPr>
        <p:spPr>
          <a:xfrm>
            <a:off x="210447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1bdd5c5973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c719f49ca7_0_34:notes"/>
          <p:cNvSpPr/>
          <p:nvPr>
            <p:ph idx="2" type="sldImg"/>
          </p:nvPr>
        </p:nvSpPr>
        <p:spPr>
          <a:xfrm>
            <a:off x="210447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1c719f49ca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c719f49ca7_0_53:notes"/>
          <p:cNvSpPr/>
          <p:nvPr>
            <p:ph idx="2" type="sldImg"/>
          </p:nvPr>
        </p:nvSpPr>
        <p:spPr>
          <a:xfrm>
            <a:off x="210447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c719f49ca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c719f49ca7_0_71:notes"/>
          <p:cNvSpPr/>
          <p:nvPr>
            <p:ph idx="2" type="sldImg"/>
          </p:nvPr>
        </p:nvSpPr>
        <p:spPr>
          <a:xfrm>
            <a:off x="210447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c719f49ca7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tructions">
  <p:cSld name="CUSTOM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 rotWithShape="1">
          <a:blip r:embed="rId2">
            <a:alphaModFix/>
          </a:blip>
          <a:srcRect b="19174" l="0" r="0" t="15001"/>
          <a:stretch/>
        </p:blipFill>
        <p:spPr>
          <a:xfrm>
            <a:off x="2148236" y="5055506"/>
            <a:ext cx="1054100" cy="40126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/>
        </p:nvSpPr>
        <p:spPr>
          <a:xfrm>
            <a:off x="407233" y="600667"/>
            <a:ext cx="69636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73763"/>
                </a:solidFill>
                <a:latin typeface="Archivo Black"/>
                <a:ea typeface="Archivo Black"/>
                <a:cs typeface="Archivo Black"/>
                <a:sym typeface="Archivo Black"/>
              </a:rPr>
              <a:t>Crea tu propio material complementario </a:t>
            </a:r>
            <a:endParaRPr sz="1900">
              <a:solidFill>
                <a:srgbClr val="073763"/>
              </a:solidFill>
              <a:latin typeface="Archivo Black"/>
              <a:ea typeface="Archivo Black"/>
              <a:cs typeface="Archivo Black"/>
              <a:sym typeface="Archivo Black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073763"/>
                </a:solidFill>
                <a:latin typeface="Archivo Black"/>
                <a:ea typeface="Archivo Black"/>
                <a:cs typeface="Archivo Black"/>
                <a:sym typeface="Archivo Black"/>
              </a:rPr>
              <a:t>de la facultad </a:t>
            </a:r>
            <a:endParaRPr sz="1900">
              <a:solidFill>
                <a:srgbClr val="073763"/>
              </a:solidFill>
              <a:latin typeface="Archivo Black"/>
              <a:ea typeface="Archivo Black"/>
              <a:cs typeface="Archivo Black"/>
              <a:sym typeface="Archivo Black"/>
            </a:endParaRPr>
          </a:p>
        </p:txBody>
      </p:sp>
      <p:sp>
        <p:nvSpPr>
          <p:cNvPr id="12" name="Google Shape;12;p2"/>
          <p:cNvSpPr txBox="1"/>
          <p:nvPr/>
        </p:nvSpPr>
        <p:spPr>
          <a:xfrm>
            <a:off x="407233" y="1645014"/>
            <a:ext cx="69129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Por favor considerar:</a:t>
            </a:r>
            <a:endParaRPr b="1"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609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-"/>
            </a:pPr>
            <a:r>
              <a:rPr lang="en" sz="16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Tamaño de títulos: 16pt</a:t>
            </a:r>
            <a:endParaRPr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609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-"/>
            </a:pPr>
            <a:r>
              <a:rPr lang="en" sz="16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Tamaño de Subtítulos: 14 pt</a:t>
            </a:r>
            <a:endParaRPr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609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-"/>
            </a:pPr>
            <a:r>
              <a:rPr lang="en" sz="16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Tamaño textos descriptivos: mínimo 10 pt , máximo 12pt</a:t>
            </a:r>
            <a:endParaRPr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609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-"/>
            </a:pPr>
            <a:r>
              <a:rPr lang="en" sz="16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En el cabecero agregar nombre del curso: 11pt</a:t>
            </a:r>
            <a:endParaRPr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06400" lvl="0" marL="609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-"/>
            </a:pPr>
            <a:r>
              <a:rPr lang="en" sz="16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Mantener los colores del template a menos que se requiera destacar algo, tratar de que sea en los mismos colores de la facultad.</a:t>
            </a:r>
            <a:endParaRPr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407233" y="4255067"/>
            <a:ext cx="6362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Para exportar a PDF sigue los siguientes pasos.</a:t>
            </a:r>
            <a:endParaRPr b="1" sz="1900">
              <a:solidFill>
                <a:srgbClr val="07376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407233" y="5000100"/>
            <a:ext cx="6912900" cy="12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spAutoFit/>
          </a:bodyPr>
          <a:lstStyle/>
          <a:p>
            <a:pPr indent="-406400" lvl="0" marL="609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Roboto"/>
              <a:buChar char="-"/>
            </a:pPr>
            <a:r>
              <a:rPr lang="en" sz="16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Ve a File -&gt;                    en páginas marca personalizado, agrega las páginas que deseas exportar y finalmente selecciona “guardar”, se abrirá una ventana para que dejes en la carpeta de tu preferencia tu archivo pdf.</a:t>
            </a:r>
            <a:endParaRPr sz="160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467" y="6247700"/>
            <a:ext cx="3584512" cy="327196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2"/>
          <p:cNvCxnSpPr/>
          <p:nvPr/>
        </p:nvCxnSpPr>
        <p:spPr>
          <a:xfrm flipH="1">
            <a:off x="4112933" y="7564567"/>
            <a:ext cx="1415100" cy="681900"/>
          </a:xfrm>
          <a:prstGeom prst="straightConnector1">
            <a:avLst/>
          </a:prstGeom>
          <a:noFill/>
          <a:ln cap="flat" cmpd="sng" w="19050">
            <a:solidFill>
              <a:srgbClr val="FF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7" name="Google Shape;17;p2"/>
          <p:cNvSpPr/>
          <p:nvPr/>
        </p:nvSpPr>
        <p:spPr>
          <a:xfrm>
            <a:off x="-101800" y="-50900"/>
            <a:ext cx="7951200" cy="4011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" name="Google Shape;18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37582" y="-6051"/>
            <a:ext cx="902100" cy="31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sarrollo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9233" y="72445"/>
            <a:ext cx="999967" cy="34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221600" y="9580000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"/>
              <a:buNone/>
              <a:defRPr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type="title"/>
          </p:nvPr>
        </p:nvSpPr>
        <p:spPr>
          <a:xfrm>
            <a:off x="621033" y="907133"/>
            <a:ext cx="65460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004033"/>
              </a:buClr>
              <a:buSzPts val="2400"/>
              <a:buFont typeface="Roboto"/>
              <a:buNone/>
              <a:defRPr b="1" sz="2400">
                <a:solidFill>
                  <a:srgbClr val="004033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9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2" type="subTitle"/>
          </p:nvPr>
        </p:nvSpPr>
        <p:spPr>
          <a:xfrm>
            <a:off x="621033" y="1293167"/>
            <a:ext cx="65460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Roboto"/>
              <a:buNone/>
              <a:defRPr sz="19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3" type="body"/>
          </p:nvPr>
        </p:nvSpPr>
        <p:spPr>
          <a:xfrm>
            <a:off x="613200" y="2188800"/>
            <a:ext cx="6546000" cy="66783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4" type="title"/>
          </p:nvPr>
        </p:nvSpPr>
        <p:spPr>
          <a:xfrm>
            <a:off x="621033" y="40722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None/>
              <a:defRPr b="1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sarrollo sin título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9233" y="72445"/>
            <a:ext cx="999967" cy="34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4"/>
          <p:cNvSpPr txBox="1"/>
          <p:nvPr>
            <p:ph idx="1" type="subTitle"/>
          </p:nvPr>
        </p:nvSpPr>
        <p:spPr>
          <a:xfrm>
            <a:off x="1221600" y="9580000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Roboto"/>
              <a:buNone/>
              <a:defRPr sz="13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2" type="body"/>
          </p:nvPr>
        </p:nvSpPr>
        <p:spPr>
          <a:xfrm>
            <a:off x="613200" y="926433"/>
            <a:ext cx="6546000" cy="79407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●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○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Roboto"/>
              <a:buChar char="■"/>
              <a:defRPr sz="16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type="title"/>
          </p:nvPr>
        </p:nvSpPr>
        <p:spPr>
          <a:xfrm>
            <a:off x="621033" y="40722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None/>
              <a:defRPr b="1"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100"/>
              <a:buNone/>
              <a:defRPr b="1" sz="31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9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8000" lIns="128000" spcFirstLastPara="1" rIns="128000" wrap="square" tIns="1280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00"/>
              <a:buNone/>
              <a:defRPr sz="3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900" cy="66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8000" lIns="128000" spcFirstLastPara="1" rIns="128000" wrap="square" tIns="128000">
            <a:normAutofit/>
          </a:bodyPr>
          <a:lstStyle>
            <a:lvl1pPr indent="-3873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8000" lIns="128000" spcFirstLastPara="1" rIns="128000" wrap="square" tIns="128000">
            <a:normAutofit/>
          </a:bodyPr>
          <a:lstStyle>
            <a:lvl1pPr lvl="0" algn="r">
              <a:buNone/>
              <a:defRPr sz="1500">
                <a:solidFill>
                  <a:schemeClr val="dk2"/>
                </a:solidFill>
              </a:defRPr>
            </a:lvl1pPr>
            <a:lvl2pPr lvl="1" algn="r">
              <a:buNone/>
              <a:defRPr sz="1500">
                <a:solidFill>
                  <a:schemeClr val="dk2"/>
                </a:solidFill>
              </a:defRPr>
            </a:lvl2pPr>
            <a:lvl3pPr lvl="2" algn="r">
              <a:buNone/>
              <a:defRPr sz="1500">
                <a:solidFill>
                  <a:schemeClr val="dk2"/>
                </a:solidFill>
              </a:defRPr>
            </a:lvl3pPr>
            <a:lvl4pPr lvl="3" algn="r">
              <a:buNone/>
              <a:defRPr sz="1500">
                <a:solidFill>
                  <a:schemeClr val="dk2"/>
                </a:solidFill>
              </a:defRPr>
            </a:lvl4pPr>
            <a:lvl5pPr lvl="4" algn="r">
              <a:buNone/>
              <a:defRPr sz="1500">
                <a:solidFill>
                  <a:schemeClr val="dk2"/>
                </a:solidFill>
              </a:defRPr>
            </a:lvl5pPr>
            <a:lvl6pPr lvl="5" algn="r">
              <a:buNone/>
              <a:defRPr sz="1500">
                <a:solidFill>
                  <a:schemeClr val="dk2"/>
                </a:solidFill>
              </a:defRPr>
            </a:lvl6pPr>
            <a:lvl7pPr lvl="6" algn="r">
              <a:buNone/>
              <a:defRPr sz="1500">
                <a:solidFill>
                  <a:schemeClr val="dk2"/>
                </a:solidFill>
              </a:defRPr>
            </a:lvl7pPr>
            <a:lvl8pPr lvl="7" algn="r">
              <a:buNone/>
              <a:defRPr sz="1500">
                <a:solidFill>
                  <a:schemeClr val="dk2"/>
                </a:solidFill>
              </a:defRPr>
            </a:lvl8pPr>
            <a:lvl9pPr lvl="8" algn="r">
              <a:buNone/>
              <a:defRPr sz="1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idx="1" type="subTitle"/>
          </p:nvPr>
        </p:nvSpPr>
        <p:spPr>
          <a:xfrm>
            <a:off x="1221600" y="9580000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700"/>
              </a:spcAft>
              <a:buNone/>
            </a:pPr>
            <a:r>
              <a:rPr lang="en"/>
              <a:t>platzi.com/cursos/fundamentos-ingenieria-datos</a:t>
            </a:r>
            <a:endParaRPr/>
          </a:p>
        </p:txBody>
      </p:sp>
      <p:sp>
        <p:nvSpPr>
          <p:cNvPr id="36" name="Google Shape;36;p5"/>
          <p:cNvSpPr txBox="1"/>
          <p:nvPr>
            <p:ph type="title"/>
          </p:nvPr>
        </p:nvSpPr>
        <p:spPr>
          <a:xfrm>
            <a:off x="621033" y="907133"/>
            <a:ext cx="65460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Guía de retos</a:t>
            </a:r>
            <a:endParaRPr/>
          </a:p>
        </p:txBody>
      </p:sp>
      <p:sp>
        <p:nvSpPr>
          <p:cNvPr id="37" name="Google Shape;37;p5"/>
          <p:cNvSpPr txBox="1"/>
          <p:nvPr>
            <p:ph idx="2" type="subTitle"/>
          </p:nvPr>
        </p:nvSpPr>
        <p:spPr>
          <a:xfrm>
            <a:off x="621033" y="1293167"/>
            <a:ext cx="65460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1700"/>
              </a:spcAft>
              <a:buNone/>
            </a:pPr>
            <a:r>
              <a:rPr lang="en"/>
              <a:t>del Curso de Fundamentos de Ingeniería de Datos</a:t>
            </a:r>
            <a:endParaRPr/>
          </a:p>
        </p:txBody>
      </p:sp>
      <p:sp>
        <p:nvSpPr>
          <p:cNvPr id="38" name="Google Shape;38;p5"/>
          <p:cNvSpPr txBox="1"/>
          <p:nvPr>
            <p:ph idx="4" type="title"/>
          </p:nvPr>
        </p:nvSpPr>
        <p:spPr>
          <a:xfrm>
            <a:off x="621033" y="40722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 de Fundamentos de Ingeniería de Datos</a:t>
            </a:r>
            <a:endParaRPr/>
          </a:p>
        </p:txBody>
      </p:sp>
      <p:graphicFrame>
        <p:nvGraphicFramePr>
          <p:cNvPr id="39" name="Google Shape;39;p5"/>
          <p:cNvGraphicFramePr/>
          <p:nvPr/>
        </p:nvGraphicFramePr>
        <p:xfrm>
          <a:off x="388825" y="2333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{9CC5B9B1-109F-454E-81AB-246F50315DB6}</a:tableStyleId>
              </a:tblPr>
              <a:tblGrid>
                <a:gridCol w="2660475"/>
                <a:gridCol w="2058850"/>
                <a:gridCol w="2058850"/>
              </a:tblGrid>
              <a:tr h="3962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Módulo 1: Introducción a la ingeniería de datos</a:t>
                      </a:r>
                      <a:endParaRPr b="1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Clase/Tema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Reto por clase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Respuestas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¿Cómo convertirte en Data Engineer?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Conociendo las vacantes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Busca en LinkedIn oportunidades para data engineers.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>
                          <a:solidFill>
                            <a:srgbClr val="CCCCC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Escribe aquí tus respuestas.</a:t>
                      </a:r>
                      <a:endParaRPr i="1" sz="1100">
                        <a:solidFill>
                          <a:srgbClr val="CCCCCC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0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¿Dónde ejercer como Data Engineer?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Conociendo la empresa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 tus sueños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Lista 3 empresas donde te gustaría trabajar como Data Engineer. Comenta por qué.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Tareas de Data Engineer: DataOPs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Reconoce tu camino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Recapitula tus habilidades. 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¿Qué herramientas has utilizado previamente?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" type="subTitle"/>
          </p:nvPr>
        </p:nvSpPr>
        <p:spPr>
          <a:xfrm>
            <a:off x="1221600" y="9580000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platzi.com/cursos/fundamentos-ingenieria-datos</a:t>
            </a:r>
            <a:endParaRPr/>
          </a:p>
        </p:txBody>
      </p:sp>
      <p:sp>
        <p:nvSpPr>
          <p:cNvPr id="45" name="Google Shape;45;p6"/>
          <p:cNvSpPr txBox="1"/>
          <p:nvPr>
            <p:ph type="title"/>
          </p:nvPr>
        </p:nvSpPr>
        <p:spPr>
          <a:xfrm>
            <a:off x="621033" y="40722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 de Fundamentos de Ingeniería de Datos</a:t>
            </a:r>
            <a:endParaRPr/>
          </a:p>
        </p:txBody>
      </p:sp>
      <p:graphicFrame>
        <p:nvGraphicFramePr>
          <p:cNvPr id="46" name="Google Shape;46;p6"/>
          <p:cNvGraphicFramePr/>
          <p:nvPr/>
        </p:nvGraphicFramePr>
        <p:xfrm>
          <a:off x="497100" y="116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{9CC5B9B1-109F-454E-81AB-246F50315DB6}</a:tableStyleId>
              </a:tblPr>
              <a:tblGrid>
                <a:gridCol w="2660475"/>
                <a:gridCol w="2058850"/>
                <a:gridCol w="2058850"/>
              </a:tblGrid>
              <a:tr h="3962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Módulo 2: </a:t>
                      </a: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Herramientas del ciclo de DataOps (Parte 1)</a:t>
                      </a:r>
                      <a:endParaRPr b="1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Clase/Tema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Reto por clase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Respuestas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Agile en 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ingeniería de datos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Kanban vs. Scrum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¿Qué diferencias encuentras entre ellos?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¿Qué ventajas y desventajas observas en cada uno?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>
                          <a:solidFill>
                            <a:srgbClr val="CCCCC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Escribe aquí tus respuestas.</a:t>
                      </a:r>
                      <a:endParaRPr i="1" sz="1100">
                        <a:solidFill>
                          <a:srgbClr val="CCCCCC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690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Lenguajes de programación e ingeniería de software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Python para Data Engineer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Busca herramientas/librerías en Google que se usan en ingeniería de datos.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¿Dónde y cómo escribir tu código en ingeniería de datos?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Jupyter Notebooks vs. IDE vs. Editor de código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Busca ventajas y desventajas 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de estas tres herramientas.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Automatización y scripting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Automatización de tareas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Lista las tareas que haces repetitivamente que podrías automatizar.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Fuentes de datos: SQL, NoSQL, API y web scraping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Bases de datos 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en la cotidianidad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Investiga qué bases de datos usan tus apps favoritas.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Procesamiento de datos: pipelines, Apache Spark y cómputo paralelo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Spark 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en la cotidianidad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Investiga qué empresas/apps usan Spark.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idx="1" type="subTitle"/>
          </p:nvPr>
        </p:nvSpPr>
        <p:spPr>
          <a:xfrm>
            <a:off x="1221600" y="9580000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platzi.com/cursos/fundamentos-ingenieria-datos</a:t>
            </a:r>
            <a:endParaRPr/>
          </a:p>
        </p:txBody>
      </p:sp>
      <p:sp>
        <p:nvSpPr>
          <p:cNvPr id="52" name="Google Shape;52;p7"/>
          <p:cNvSpPr txBox="1"/>
          <p:nvPr>
            <p:ph type="title"/>
          </p:nvPr>
        </p:nvSpPr>
        <p:spPr>
          <a:xfrm>
            <a:off x="621033" y="40722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 de Fundamentos de Ingeniería de Datos</a:t>
            </a:r>
            <a:endParaRPr/>
          </a:p>
        </p:txBody>
      </p:sp>
      <p:graphicFrame>
        <p:nvGraphicFramePr>
          <p:cNvPr id="53" name="Google Shape;53;p7"/>
          <p:cNvGraphicFramePr/>
          <p:nvPr/>
        </p:nvGraphicFramePr>
        <p:xfrm>
          <a:off x="497100" y="116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{9CC5B9B1-109F-454E-81AB-246F50315DB6}</a:tableStyleId>
              </a:tblPr>
              <a:tblGrid>
                <a:gridCol w="2660475"/>
                <a:gridCol w="2058850"/>
                <a:gridCol w="2058850"/>
              </a:tblGrid>
              <a:tr h="3962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Módulo 2: Herramientas del ciclo de DataOps (Parte 2)</a:t>
                      </a:r>
                      <a:endParaRPr b="1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Clase/Tema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Reto por clase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Respuestas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Automatizar los pipelines: Airflow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Conociendo un 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repositorio de Airflow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Explora el repositorio del proyecto de la clase y anota tus observaciones.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>
                          <a:solidFill>
                            <a:srgbClr val="CCCCC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Escribe aquí tus respuestas.</a:t>
                      </a:r>
                      <a:endParaRPr i="1" sz="1100">
                        <a:solidFill>
                          <a:srgbClr val="CCCCCC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78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Containers y empaquetamiento: Docker y Kubernetes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Imágenes de Docker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Explora las imágenes públicas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en Docker Hub y anota tus observaciones.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Manejo de ambientes para datos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Ventajas de ambientes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Investiga ventajas y desventajas de utilizar ambientes.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Testing de software y de datos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Librerías de Python para testing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Busca en internet qué librerías existen para testing.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CI/CD basico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DataOps vs. DevOps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Investiga el límite entre ambas.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227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Servidores y computación en la nube para data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Data en cloud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Investiga qué productos de data ofrece cada proveedor.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" type="subTitle"/>
          </p:nvPr>
        </p:nvSpPr>
        <p:spPr>
          <a:xfrm>
            <a:off x="1221600" y="9580000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platzi.com/cursos/fundamentos-ingenieria-datos</a:t>
            </a:r>
            <a:endParaRPr/>
          </a:p>
        </p:txBody>
      </p:sp>
      <p:sp>
        <p:nvSpPr>
          <p:cNvPr id="59" name="Google Shape;59;p8"/>
          <p:cNvSpPr txBox="1"/>
          <p:nvPr>
            <p:ph type="title"/>
          </p:nvPr>
        </p:nvSpPr>
        <p:spPr>
          <a:xfrm>
            <a:off x="621033" y="40722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 de Fundamentos de Ingeniería de Datos</a:t>
            </a:r>
            <a:endParaRPr/>
          </a:p>
        </p:txBody>
      </p:sp>
      <p:graphicFrame>
        <p:nvGraphicFramePr>
          <p:cNvPr id="60" name="Google Shape;60;p8"/>
          <p:cNvGraphicFramePr/>
          <p:nvPr/>
        </p:nvGraphicFramePr>
        <p:xfrm>
          <a:off x="497100" y="116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{9CC5B9B1-109F-454E-81AB-246F50315DB6}</a:tableStyleId>
              </a:tblPr>
              <a:tblGrid>
                <a:gridCol w="2660475"/>
                <a:gridCol w="2058850"/>
                <a:gridCol w="2058850"/>
              </a:tblGrid>
              <a:tr h="3962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Módulo 2: Herramientas del ciclo de DataOps (Parte 3)</a:t>
                      </a:r>
                      <a:endParaRPr b="1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Clase/Tema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Reto por clase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Respuestas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Reentrenamiento y control de salud de servicios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ML Engineers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Busca en LinkedIn a una ML Engineer y analiza su trayectoria y habilidades.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>
                          <a:solidFill>
                            <a:srgbClr val="CCCCC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Escribe aquí tus respuestas.</a:t>
                      </a:r>
                      <a:endParaRPr i="1" sz="1100">
                        <a:solidFill>
                          <a:srgbClr val="CCCCCC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309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Medición de indicadores y seguimiento a proyectos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Prevención con monitoreo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Investiga desastres que han ocurrido por falta de monitoreo.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8"/>
          <p:cNvGraphicFramePr/>
          <p:nvPr/>
        </p:nvGraphicFramePr>
        <p:xfrm>
          <a:off x="497100" y="502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{9CC5B9B1-109F-454E-81AB-246F50315DB6}</a:tableStyleId>
              </a:tblPr>
              <a:tblGrid>
                <a:gridCol w="2660475"/>
                <a:gridCol w="2058850"/>
                <a:gridCol w="2058850"/>
              </a:tblGrid>
              <a:tr h="3962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Módulo 3: </a:t>
                      </a: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Ejerciendo como Data Engineer (Parte 1)</a:t>
                      </a:r>
                      <a:endParaRPr b="1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Clase/Tema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Reto por clase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Respuestas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Buscando Oportunidades como Data Engineer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Networking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 Crea tu LinkedIn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- Participa en un evento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>
                          <a:solidFill>
                            <a:srgbClr val="CCCCC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Escribe aquí tus respuestas.</a:t>
                      </a:r>
                      <a:endParaRPr i="1" sz="1100">
                        <a:solidFill>
                          <a:srgbClr val="CCCCCC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928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Evolución en el rol: ganando seniority como Data Engineer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Imagínate ejerciendo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Identifica qué dudas podrías tener en tu primer día al ejercer.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52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Evolución en el rol: manager, architect, pivot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Los caminos de evolución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¿Qué camino te puede 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atraer más?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1" sz="1100">
                        <a:solidFill>
                          <a:srgbClr val="D9D9D9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/>
          <p:nvPr>
            <p:ph idx="1" type="subTitle"/>
          </p:nvPr>
        </p:nvSpPr>
        <p:spPr>
          <a:xfrm>
            <a:off x="1221600" y="9580000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7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platzi.com/cursos/fundamentos-ingenieria-datos</a:t>
            </a:r>
            <a:endParaRPr/>
          </a:p>
        </p:txBody>
      </p:sp>
      <p:sp>
        <p:nvSpPr>
          <p:cNvPr id="67" name="Google Shape;67;p9"/>
          <p:cNvSpPr txBox="1"/>
          <p:nvPr>
            <p:ph type="title"/>
          </p:nvPr>
        </p:nvSpPr>
        <p:spPr>
          <a:xfrm>
            <a:off x="621033" y="40722"/>
            <a:ext cx="5329200" cy="478500"/>
          </a:xfrm>
          <a:prstGeom prst="rect">
            <a:avLst/>
          </a:prstGeom>
        </p:spPr>
        <p:txBody>
          <a:bodyPr anchorCtr="0" anchor="t" bIns="128000" lIns="128000" spcFirstLastPara="1" rIns="128000" wrap="square" tIns="1280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Curso de Fundamentos de Ingeniería de Datos</a:t>
            </a:r>
            <a:endParaRPr/>
          </a:p>
        </p:txBody>
      </p:sp>
      <p:graphicFrame>
        <p:nvGraphicFramePr>
          <p:cNvPr id="68" name="Google Shape;68;p9"/>
          <p:cNvGraphicFramePr/>
          <p:nvPr/>
        </p:nvGraphicFramePr>
        <p:xfrm>
          <a:off x="497100" y="1162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{9CC5B9B1-109F-454E-81AB-246F50315DB6}</a:tableStyleId>
              </a:tblPr>
              <a:tblGrid>
                <a:gridCol w="2660475"/>
                <a:gridCol w="2058850"/>
                <a:gridCol w="2058850"/>
              </a:tblGrid>
              <a:tr h="396200"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Módulo 3: </a:t>
                      </a: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Ejerciendo como Data Engineer</a:t>
                      </a:r>
                      <a:r>
                        <a:rPr b="1" lang="en">
                          <a:solidFill>
                            <a:srgbClr val="FFFFF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(Parte 2)</a:t>
                      </a:r>
                      <a:endParaRPr b="1">
                        <a:solidFill>
                          <a:srgbClr val="FFFFF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38761D"/>
                    </a:solidFill>
                  </a:tcPr>
                </a:tc>
                <a:tc hMerge="1"/>
                <a:tc hMerge="1"/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Clase/Tema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Reto por clase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Respuestas</a:t>
                      </a:r>
                      <a:endParaRPr b="1" sz="12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300">
                          <a:solidFill>
                            <a:srgbClr val="274E13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Trabajando en equipo como Data Engineer</a:t>
                      </a:r>
                      <a:endParaRPr b="1" sz="1300">
                        <a:solidFill>
                          <a:srgbClr val="274E13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 anchor="ctr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Discord</a:t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Instrucciones: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Únete al Discord de Platzi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Roboto"/>
                          <a:ea typeface="Roboto"/>
                          <a:cs typeface="Roboto"/>
                          <a:sym typeface="Roboto"/>
                        </a:rPr>
                        <a:t>y a sus canales de Data</a:t>
                      </a:r>
                      <a:endParaRPr sz="100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38761D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100">
                          <a:solidFill>
                            <a:srgbClr val="CCCCCC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Escribe aquí tus respuestas.</a:t>
                      </a:r>
                      <a:endParaRPr i="1" sz="1100">
                        <a:solidFill>
                          <a:srgbClr val="CCCCCC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74E1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9" name="Google Shape;69;p9"/>
          <p:cNvSpPr txBox="1"/>
          <p:nvPr/>
        </p:nvSpPr>
        <p:spPr>
          <a:xfrm>
            <a:off x="571500" y="3684275"/>
            <a:ext cx="65436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¡Felicidades! Has completado esta Guía de retos y con ello el curso.</a:t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Estoy muy emocionado de que hayas llegado hasta aquí. Has dado un gran paso conociendo el camino para convertirte en Data Engineer. Sin dudarlo, tener este conocimiento te llevará a ser una persona profesional en el mundo de los datos ¡Nunca pares de aprender! 💚⚙️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