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</p:sldIdLst>
  <p:sldSz cy="9791700" cx="9791700"/>
  <p:notesSz cx="6858000" cy="9144000"/>
  <p:embeddedFontLst>
    <p:embeddedFont>
      <p:font typeface="Roboto Black"/>
      <p:bold r:id="rId131"/>
      <p:boldItalic r:id="rId132"/>
    </p:embeddedFont>
    <p:embeddedFont>
      <p:font typeface="Roboto"/>
      <p:regular r:id="rId133"/>
      <p:bold r:id="rId134"/>
      <p:italic r:id="rId135"/>
      <p:boldItalic r:id="rId136"/>
    </p:embeddedFont>
    <p:embeddedFont>
      <p:font typeface="Lato"/>
      <p:regular r:id="rId137"/>
      <p:bold r:id="rId138"/>
      <p:italic r:id="rId139"/>
      <p:boldItalic r:id="rId140"/>
    </p:embeddedFont>
    <p:embeddedFont>
      <p:font typeface="Lato Light"/>
      <p:regular r:id="rId141"/>
      <p:bold r:id="rId142"/>
      <p:italic r:id="rId143"/>
      <p:boldItalic r:id="rId144"/>
    </p:embeddedFont>
    <p:embeddedFont>
      <p:font typeface="Lato Black"/>
      <p:bold r:id="rId145"/>
      <p:boldItalic r:id="rId146"/>
    </p:embeddedFont>
    <p:embeddedFont>
      <p:font typeface="Roboto Light"/>
      <p:regular r:id="rId147"/>
      <p:bold r:id="rId148"/>
      <p:italic r:id="rId149"/>
      <p:boldItalic r:id="rId150"/>
    </p:embeddedFont>
    <p:embeddedFont>
      <p:font typeface="Roboto Mono"/>
      <p:regular r:id="rId151"/>
      <p:bold r:id="rId152"/>
      <p:italic r:id="rId153"/>
      <p:boldItalic r:id="rId1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RobotoLight-boldItalic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font" Target="fonts/RobotoLight-italic.fntdata"/><Relationship Id="rId4" Type="http://schemas.openxmlformats.org/officeDocument/2006/relationships/slideMaster" Target="slideMasters/slideMaster1.xml"/><Relationship Id="rId148" Type="http://schemas.openxmlformats.org/officeDocument/2006/relationships/font" Target="fonts/RobotoLight-bold.fntdata"/><Relationship Id="rId9" Type="http://schemas.openxmlformats.org/officeDocument/2006/relationships/slide" Target="slides/slide4.xml"/><Relationship Id="rId143" Type="http://schemas.openxmlformats.org/officeDocument/2006/relationships/font" Target="fonts/LatoLight-italic.fntdata"/><Relationship Id="rId142" Type="http://schemas.openxmlformats.org/officeDocument/2006/relationships/font" Target="fonts/LatoLight-bold.fntdata"/><Relationship Id="rId141" Type="http://schemas.openxmlformats.org/officeDocument/2006/relationships/font" Target="fonts/LatoLight-regular.fntdata"/><Relationship Id="rId140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147" Type="http://schemas.openxmlformats.org/officeDocument/2006/relationships/font" Target="fonts/RobotoLight-regular.fntdata"/><Relationship Id="rId6" Type="http://schemas.openxmlformats.org/officeDocument/2006/relationships/slide" Target="slides/slide1.xml"/><Relationship Id="rId146" Type="http://schemas.openxmlformats.org/officeDocument/2006/relationships/font" Target="fonts/LatoBlack-boldItalic.fntdata"/><Relationship Id="rId7" Type="http://schemas.openxmlformats.org/officeDocument/2006/relationships/slide" Target="slides/slide2.xml"/><Relationship Id="rId145" Type="http://schemas.openxmlformats.org/officeDocument/2006/relationships/font" Target="fonts/LatoBlack-bold.fntdata"/><Relationship Id="rId8" Type="http://schemas.openxmlformats.org/officeDocument/2006/relationships/slide" Target="slides/slide3.xml"/><Relationship Id="rId144" Type="http://schemas.openxmlformats.org/officeDocument/2006/relationships/font" Target="fonts/LatoLight-boldItalic.fntdata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font" Target="fonts/Lato-italic.fntdata"/><Relationship Id="rId138" Type="http://schemas.openxmlformats.org/officeDocument/2006/relationships/font" Target="fonts/Lato-bold.fntdata"/><Relationship Id="rId137" Type="http://schemas.openxmlformats.org/officeDocument/2006/relationships/font" Target="fonts/Lato-regular.fntdata"/><Relationship Id="rId132" Type="http://schemas.openxmlformats.org/officeDocument/2006/relationships/font" Target="fonts/RobotoBlack-boldItalic.fntdata"/><Relationship Id="rId131" Type="http://schemas.openxmlformats.org/officeDocument/2006/relationships/font" Target="fonts/RobotoBlack-bold.fntdata"/><Relationship Id="rId130" Type="http://schemas.openxmlformats.org/officeDocument/2006/relationships/slide" Target="slides/slide125.xml"/><Relationship Id="rId136" Type="http://schemas.openxmlformats.org/officeDocument/2006/relationships/font" Target="fonts/Roboto-boldItalic.fntdata"/><Relationship Id="rId135" Type="http://schemas.openxmlformats.org/officeDocument/2006/relationships/font" Target="fonts/Roboto-italic.fntdata"/><Relationship Id="rId134" Type="http://schemas.openxmlformats.org/officeDocument/2006/relationships/font" Target="fonts/Roboto-bold.fntdata"/><Relationship Id="rId133" Type="http://schemas.openxmlformats.org/officeDocument/2006/relationships/font" Target="fonts/Roboto-regular.fntdata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154" Type="http://schemas.openxmlformats.org/officeDocument/2006/relationships/font" Target="fonts/RobotoMono-boldItalic.fntdata"/><Relationship Id="rId58" Type="http://schemas.openxmlformats.org/officeDocument/2006/relationships/slide" Target="slides/slide53.xml"/><Relationship Id="rId153" Type="http://schemas.openxmlformats.org/officeDocument/2006/relationships/font" Target="fonts/RobotoMono-italic.fntdata"/><Relationship Id="rId152" Type="http://schemas.openxmlformats.org/officeDocument/2006/relationships/font" Target="fonts/RobotoMono-bold.fntdata"/><Relationship Id="rId151" Type="http://schemas.openxmlformats.org/officeDocument/2006/relationships/font" Target="fonts/RobotoMon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6176d49a0_0_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36176d49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/>
              <a:t>Soy Mari… y seré tu profesora en este curso de… dónde aprenderás toda la parte estratégica de los contenidos para triunfar con tu negocio en LinkedIn y antes de empezar, e</a:t>
            </a:r>
            <a:r>
              <a:rPr lang="en-US" sz="1013"/>
              <a:t>n la sección de </a:t>
            </a:r>
            <a:r>
              <a:rPr lang="en-US" sz="1013">
                <a:solidFill>
                  <a:srgbClr val="00B0F0"/>
                </a:solidFill>
              </a:rPr>
              <a:t>recursos</a:t>
            </a:r>
            <a:r>
              <a:rPr lang="en-US" sz="1013"/>
              <a:t> te dejaremos:</a:t>
            </a:r>
            <a:endParaRPr sz="1013"/>
          </a:p>
          <a:p>
            <a:pPr indent="-292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Char char="●"/>
            </a:pPr>
            <a:r>
              <a:rPr lang="en-US" sz="1013"/>
              <a:t>Workbook</a:t>
            </a:r>
            <a:endParaRPr sz="1013"/>
          </a:p>
          <a:p>
            <a:pPr indent="-292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Char char="●"/>
            </a:pPr>
            <a:r>
              <a:rPr lang="en-US" sz="1013"/>
              <a:t>Diapositivas</a:t>
            </a:r>
            <a:endParaRPr sz="1013"/>
          </a:p>
        </p:txBody>
      </p:sp>
      <p:sp>
        <p:nvSpPr>
          <p:cNvPr id="52" name="Google Shape;52;g136176d49a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6176d49a0_0_43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6176d49a0_0_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36176d49a0_0_4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20417aca89_0_50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20417aca89_0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g120417aca89_0_5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37ae90f7bc_0_19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37ae90f7bc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137ae90f7bc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20417aca89_0_48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20417aca89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120417aca89_0_4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20417aca89_0_51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20417aca89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g120417aca89_0_5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37ae90f7bc_0_20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37ae90f7bc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g137ae90f7bc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20417aca89_0_49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20417aca89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Deja en </a:t>
            </a:r>
            <a:r>
              <a:rPr lang="en-US" sz="1700">
                <a:solidFill>
                  <a:srgbClr val="00B0F0"/>
                </a:solidFill>
              </a:rPr>
              <a:t>comentarios</a:t>
            </a:r>
            <a:r>
              <a:rPr lang="en-US" sz="1700"/>
              <a:t> el enlace con tu próximo contenido viral para que los demás se inspiren y puedan apoyarte</a:t>
            </a:r>
            <a:endParaRPr sz="1700"/>
          </a:p>
        </p:txBody>
      </p:sp>
      <p:sp>
        <p:nvSpPr>
          <p:cNvPr id="797" name="Google Shape;797;g120417aca89_0_4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364e79b3aa_0_4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1364e79b3a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 la sección de </a:t>
            </a:r>
            <a:r>
              <a:rPr lang="en-US">
                <a:solidFill>
                  <a:srgbClr val="00B0F0"/>
                </a:solidFill>
              </a:rPr>
              <a:t>recursos</a:t>
            </a:r>
            <a:r>
              <a:rPr lang="en-US"/>
              <a:t> te dejaremos:</a:t>
            </a:r>
            <a:endParaRPr/>
          </a:p>
          <a:p>
            <a:pPr indent="-337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3"/>
              <a:buChar char="●"/>
            </a:pPr>
            <a:r>
              <a:rPr lang="en-US"/>
              <a:t>Excel con ejemplo y plantilla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1364e79b3aa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364e79b3aa_0_20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364e79b3aa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g1364e79b3aa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37ae90f7bc_0_22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37ae90f7bc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g137ae90f7bc_0_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37ae90f7bc_0_22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37ae90f7bc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g137ae90f7bc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6176d49a0_0_50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6176d49a0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36176d49a0_0_5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37ae90f7bc_0_23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37ae90f7bc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B0F0"/>
                </a:solidFill>
              </a:rPr>
              <a:t>Grabación</a:t>
            </a:r>
            <a:r>
              <a:rPr lang="en-US"/>
              <a:t> de pantalla del Calendario editorial en Excel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g137ae90f7bc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364e79b3aa_0_4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364e79b3aa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1364e79b3aa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37ae90f7bc_0_32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37ae90f7bc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137ae90f7bc_0_3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37ae90f7bc_0_32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37ae90f7bc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si ya haces todas estas acciones</a:t>
            </a:r>
            <a:endParaRPr/>
          </a:p>
        </p:txBody>
      </p:sp>
      <p:sp>
        <p:nvSpPr>
          <p:cNvPr id="853" name="Google Shape;853;g137ae90f7bc_0_3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364e79b3aa_0_5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364e79b3aa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1364e79b3aa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37ae90f7bc_0_34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37ae90f7bc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g137ae90f7bc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37ae90f7bc_0_35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37ae90f7bc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g137ae90f7bc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37ae90f7bc_0_36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37ae90f7bc_0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g137ae90f7bc_0_3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37ae90f7bc_0_37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37ae90f7bc_0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137ae90f7bc_0_3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37ae90f7bc_0_37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37ae90f7bc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</a:t>
            </a:r>
            <a:r>
              <a:rPr lang="en-US">
                <a:solidFill>
                  <a:srgbClr val="00B0F0"/>
                </a:solidFill>
              </a:rPr>
              <a:t>: </a:t>
            </a:r>
            <a:r>
              <a:rPr lang="en-US">
                <a:solidFill>
                  <a:srgbClr val="00B0F0"/>
                </a:solidFill>
              </a:rPr>
              <a:t>Decir lo de las personas que hablen por privado para eventos…</a:t>
            </a:r>
            <a:endParaRPr>
              <a:solidFill>
                <a:srgbClr val="00B0F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si ya analizas tus métricas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894" name="Google Shape;894;g137ae90f7bc_0_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6176d49a0_0_65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6176d49a0_0_6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36176d49a0_0_6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364e79b3aa_0_5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364e79b3aa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F0"/>
                </a:solidFill>
              </a:rPr>
              <a:t>Grabación</a:t>
            </a:r>
            <a:r>
              <a:rPr lang="en-US"/>
              <a:t> de pantalla + decir lo de su web por las ventas y leads y email para eventos</a:t>
            </a:r>
            <a:endParaRPr/>
          </a:p>
        </p:txBody>
      </p:sp>
      <p:sp>
        <p:nvSpPr>
          <p:cNvPr id="901" name="Google Shape;901;g1364e79b3aa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364e79b3aa_0_6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364e79b3aa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g1364e79b3aa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37ae90f7bc_0_40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37ae90f7bc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137ae90f7bc_0_4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20417aca89_0_60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20417aca89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g120417aca89_0_6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20417aca89_0_60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20417aca89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g120417aca89_0_6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3b218083ba_0_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3b218083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B0F0"/>
                </a:solidFill>
              </a:rPr>
              <a:t>Recordar</a:t>
            </a:r>
            <a:r>
              <a:rPr lang="en-US"/>
              <a:t> lo del workbook y hacer hincapié en que hagan las tareas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Valoren el curso y dejen su </a:t>
            </a:r>
            <a:r>
              <a:rPr lang="en-US">
                <a:solidFill>
                  <a:srgbClr val="00B0F0"/>
                </a:solidFill>
              </a:rPr>
              <a:t>opinión</a:t>
            </a:r>
            <a:endParaRPr/>
          </a:p>
        </p:txBody>
      </p:sp>
      <p:sp>
        <p:nvSpPr>
          <p:cNvPr id="931" name="Google Shape;931;g13b218083b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6176d49a0_0_73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6176d49a0_0_7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36176d49a0_0_7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6176d49a0_0_66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6176d49a0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36176d49a0_0_6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176d49a0_0_74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6176d49a0_0_7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cuál será tu propuesta de valor</a:t>
            </a:r>
            <a:endParaRPr/>
          </a:p>
        </p:txBody>
      </p:sp>
      <p:sp>
        <p:nvSpPr>
          <p:cNvPr id="140" name="Google Shape;140;g136176d49a0_0_7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6176d49a0_0_75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6176d49a0_0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36176d49a0_0_7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6176d49a0_0_76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6176d49a0_0_7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36176d49a0_0_7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0417aca89_0_6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0417aca89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20417aca89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6176d49a0_0_76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6176d49a0_0_7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36176d49a0_0_7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6176d49a0_0_7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6176d49a0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36176d49a0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6176d49a0_0_85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6176d49a0_0_8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36176d49a0_0_8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6176d49a0_0_87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6176d49a0_0_8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513"/>
              <a:t>Hacer tarea</a:t>
            </a:r>
            <a:endParaRPr sz="1513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513"/>
              <a:t>Workbook</a:t>
            </a:r>
            <a:endParaRPr sz="1513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513"/>
              <a:t>Deja tu audiencia en </a:t>
            </a:r>
            <a:r>
              <a:rPr lang="en-US" sz="1513">
                <a:solidFill>
                  <a:srgbClr val="00B0F0"/>
                </a:solidFill>
              </a:rPr>
              <a:t>comentarios</a:t>
            </a:r>
            <a:endParaRPr sz="1513">
              <a:solidFill>
                <a:srgbClr val="00B0F0"/>
              </a:solidFill>
            </a:endParaRPr>
          </a:p>
        </p:txBody>
      </p:sp>
      <p:sp>
        <p:nvSpPr>
          <p:cNvPr id="178" name="Google Shape;178;g136176d49a0_0_8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6176d49a0_0_87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6176d49a0_0_8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36176d49a0_0_8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6176d49a0_0_89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6176d49a0_0_8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36176d49a0_0_8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0417aca89_0_7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0417aca89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20417aca89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6176d49a0_0_97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6176d49a0_0_9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36176d49a0_0_9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0417aca89_0_6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0417aca89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20417aca89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0417aca89_0_8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0417aca89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20417aca89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6176d49a0_0_96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6176d49a0_0_9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36176d49a0_0_9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6176d49a0_0_105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6176d49a0_0_10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36176d49a0_0_10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b489e5fa6_0_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b489e5f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3b489e5fa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0417aca89_0_9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0417aca89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20417aca89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b218083ba_0_1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b218083b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3b218083b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0417aca89_0_9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0417aca89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20417aca89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0417aca89_0_10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0417aca89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513"/>
              <a:t>Hacer tarea</a:t>
            </a:r>
            <a:endParaRPr sz="1513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513"/>
              <a:t>Workbook</a:t>
            </a:r>
            <a:endParaRPr sz="1513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513"/>
              <a:t>Deja tus objetivos en </a:t>
            </a:r>
            <a:r>
              <a:rPr lang="en-US" sz="1513">
                <a:solidFill>
                  <a:srgbClr val="00B0F0"/>
                </a:solidFill>
              </a:rPr>
              <a:t>comentarios</a:t>
            </a:r>
            <a:endParaRPr sz="1513">
              <a:solidFill>
                <a:srgbClr val="00B0F0"/>
              </a:solidFill>
            </a:endParaRPr>
          </a:p>
        </p:txBody>
      </p:sp>
      <p:sp>
        <p:nvSpPr>
          <p:cNvPr id="255" name="Google Shape;255;g120417aca89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6176d49a0_0_107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6176d49a0_0_10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36176d49a0_0_10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176d49a0_0_107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6176d49a0_0_10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36176d49a0_0_10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0417aca89_0_10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0417aca89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20417aca89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176d49a0_0_109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36176d49a0_0_10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36176d49a0_0_10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6176d49a0_0_165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6176d49a0_0_16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36176d49a0_0_16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6176d49a0_0_173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6176d49a0_0_1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la sección de </a:t>
            </a:r>
            <a:r>
              <a:rPr lang="en-US">
                <a:solidFill>
                  <a:srgbClr val="00B0F0"/>
                </a:solidFill>
              </a:rPr>
              <a:t>recursos</a:t>
            </a:r>
            <a:r>
              <a:rPr lang="en-US"/>
              <a:t> te dejaremos:</a:t>
            </a:r>
            <a:endParaRPr/>
          </a:p>
          <a:p>
            <a:pPr indent="-337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3"/>
              <a:buChar char="●"/>
            </a:pPr>
            <a:r>
              <a:rPr lang="en-US"/>
              <a:t>Curso Contenidos en LinkedIn para Emprendedores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36176d49a0_0_17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6176d49a0_0_28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6176d49a0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36176d49a0_0_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6176d49a0_0_173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6176d49a0_0_17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36176d49a0_0_17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6176d49a0_0_174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6176d49a0_0_1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36176d49a0_0_17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0417aca89_0_13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20417aca89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20417aca89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6176d49a0_0_175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36176d49a0_0_1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36176d49a0_0_17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0417aca89_0_14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0417aca89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20417aca89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6176d49a0_0_176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6176d49a0_0_17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36176d49a0_0_17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6176d49a0_0_184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6176d49a0_0_18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36176d49a0_0_18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6176d49a0_0_185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6176d49a0_0_18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36176d49a0_0_18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6176d49a0_0_185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6176d49a0_0_18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36176d49a0_0_18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6176d49a0_0_186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6176d49a0_0_18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36176d49a0_0_18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0417aca89_0_2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0417aca89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20417aca89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64e79b3aa_0_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64e79b3a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1364e79b3a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64e79b3aa_0_6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64e79b3aa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364e79b3aa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64e79b3aa_0_13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364e79b3aa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364e79b3aa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364e79b3aa_0_13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364e79b3aa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364e79b3aa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0417aca89_0_22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20417aca89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20417aca89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64e79b3aa_0_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364e79b3a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364e79b3aa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64e79b3aa_0_7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364e79b3aa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364e79b3aa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624bd5a13_0_16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3624bd5a13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3624bd5a13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0417aca89_0_27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0417aca89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20417aca89_0_2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20417aca89_0_29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20417aca89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120417aca89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6176d49a0_0_58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6176d49a0_0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36176d49a0_0_5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364e79b3aa_0_1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364e79b3aa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1364e79b3aa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64e79b3aa_0_7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364e79b3aa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1364e79b3aa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3624bd5a13_0_27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3624bd5a13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F0"/>
                </a:solidFill>
              </a:rPr>
              <a:t>CTA de autoridad</a:t>
            </a:r>
            <a:r>
              <a:rPr lang="en-US"/>
              <a:t>: para ser speaker, con tu libro o tu plataforma más conocida</a:t>
            </a:r>
            <a:endParaRPr/>
          </a:p>
        </p:txBody>
      </p:sp>
      <p:sp>
        <p:nvSpPr>
          <p:cNvPr id="494" name="Google Shape;494;g13624bd5a13_0_2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0417aca89_0_33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0417aca89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Hacer tarea invitando a que creen su funnel y a que pueden </a:t>
            </a:r>
            <a:r>
              <a:rPr lang="en-US">
                <a:solidFill>
                  <a:srgbClr val="00B0F0"/>
                </a:solidFill>
              </a:rPr>
              <a:t>fusionarlo</a:t>
            </a:r>
            <a:endParaRPr>
              <a:solidFill>
                <a:srgbClr val="00B0F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Workbook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el tipo de funnel que usarás</a:t>
            </a:r>
            <a:endParaRPr/>
          </a:p>
        </p:txBody>
      </p:sp>
      <p:sp>
        <p:nvSpPr>
          <p:cNvPr id="501" name="Google Shape;501;g120417aca89_0_3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64e79b3aa_0_1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364e79b3a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 dejaremos el link a las herramientas en la sección de </a:t>
            </a:r>
            <a:r>
              <a:rPr lang="en-US">
                <a:solidFill>
                  <a:srgbClr val="00B0F0"/>
                </a:solidFill>
              </a:rPr>
              <a:t>recursos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516" name="Google Shape;516;g1364e79b3a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3624bd5a13_0_31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3624bd5a13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13624bd5a13_0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20417aca89_0_35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20417aca89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20417aca89_0_3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3624bd5a13_0_32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3624bd5a13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13624bd5a13_0_3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20417aca89_0_34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20417aca89_0_3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120417aca89_0_3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20417aca89_0_36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20417aca89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120417aca89_0_3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a7a0a7092_0_1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a7a0a709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3a7a0a709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624bd5a13_0_33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3624bd5a13_0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3624bd5a13_0_3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20417aca89_0_36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20417aca89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120417aca89_0_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20417aca89_0_37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20417aca89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tus herramientas favoritas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565" name="Google Shape;565;g120417aca89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364e79b3aa_0_2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364e79b3aa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1364e79b3aa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3624bd5a13_0_35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3624bd5a13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13624bd5a13_0_3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3624bd5a13_0_36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3624bd5a13_0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13624bd5a13_0_3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20417aca89_0_38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20417aca89_0_3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120417aca89_0_3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624bd5a13_0_37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624bd5a13_0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598" name="Google Shape;598;g13624bd5a13_0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20417aca89_0_40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20417aca89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605" name="Google Shape;605;g120417aca89_0_4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3624bd5a13_0_37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3624bd5a13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F0"/>
                </a:solidFill>
              </a:rPr>
              <a:t>Estás perdiendo dinero en cada uno de tus contenidos…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12" name="Google Shape;612;g13624bd5a13_0_3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176d49a0_0_21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6176d49a0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si estás dispuesto a aprovechar esta </a:t>
            </a:r>
            <a:r>
              <a:rPr lang="en-US">
                <a:solidFill>
                  <a:srgbClr val="00B0F0"/>
                </a:solidFill>
              </a:rPr>
              <a:t>oportunidad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96" name="Google Shape;96;g136176d49a0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20417aca89_0_41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20417aca89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F0"/>
                </a:solidFill>
              </a:rPr>
              <a:t>Si usas mi técnica etiquétame o pásamela por privado para que pueda verla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19" name="Google Shape;619;g120417aca89_0_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364e79b3aa_0_2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364e79b3a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1364e79b3aa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624bd5a13_0_399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3624bd5a13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13624bd5a13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3624bd5a13_0_412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3624bd5a13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13624bd5a13_0_4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624bd5a13_0_41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3624bd5a13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13624bd5a13_0_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0417aca89_0_41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20417aca89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120417aca89_0_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624bd5a13_0_42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3624bd5a13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Deja en </a:t>
            </a:r>
            <a:r>
              <a:rPr lang="en-US">
                <a:solidFill>
                  <a:srgbClr val="00B0F0"/>
                </a:solidFill>
              </a:rPr>
              <a:t>comentarios</a:t>
            </a:r>
            <a:r>
              <a:rPr lang="en-US"/>
              <a:t> si tú también ahorras tiempo haciendo curación de contenidos</a:t>
            </a:r>
            <a:endParaRPr/>
          </a:p>
        </p:txBody>
      </p:sp>
      <p:sp>
        <p:nvSpPr>
          <p:cNvPr id="660" name="Google Shape;660;g13624bd5a13_0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364e79b3aa_0_3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364e79b3a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1364e79b3aa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37ae90f7bc_0_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37ae90f7b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la sección de </a:t>
            </a:r>
            <a:r>
              <a:rPr lang="en-US">
                <a:solidFill>
                  <a:srgbClr val="00B0F0"/>
                </a:solidFill>
              </a:rPr>
              <a:t>recursos</a:t>
            </a:r>
            <a:r>
              <a:rPr lang="en-US"/>
              <a:t> te dejaremos:</a:t>
            </a:r>
            <a:endParaRPr/>
          </a:p>
          <a:p>
            <a:pPr indent="-337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3"/>
              <a:buChar char="●"/>
            </a:pPr>
            <a:r>
              <a:rPr lang="en-US"/>
              <a:t>Curso Contenidos en LinkedIn para Emprendedores</a:t>
            </a:r>
            <a:endParaRPr sz="1912"/>
          </a:p>
        </p:txBody>
      </p:sp>
      <p:sp>
        <p:nvSpPr>
          <p:cNvPr id="673" name="Google Shape;673;g137ae90f7bc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37ae90f7bc_0_1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37ae90f7b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137ae90f7b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0417aca89_0_2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0417aca8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20417aca89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7ae90f7bc_0_2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37ae90f7b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Deja en </a:t>
            </a:r>
            <a:r>
              <a:rPr lang="en-US" sz="1700">
                <a:solidFill>
                  <a:srgbClr val="00B0F0"/>
                </a:solidFill>
              </a:rPr>
              <a:t>comentarios</a:t>
            </a:r>
            <a:r>
              <a:rPr lang="en-US" sz="1700"/>
              <a:t> qué estilos y tipos de publicaciones harás</a:t>
            </a:r>
            <a:endParaRPr sz="1700"/>
          </a:p>
        </p:txBody>
      </p:sp>
      <p:sp>
        <p:nvSpPr>
          <p:cNvPr id="687" name="Google Shape;687;g137ae90f7b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364e79b3aa_0_35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364e79b3a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1364e79b3aa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37ae90f7bc_0_31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37ae90f7bc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137ae90f7bc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7ae90f7bc_0_38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37ae90f7bc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137ae90f7bc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20417aca89_0_457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20417aca89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120417aca89_0_4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37ae90f7bc_0_17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37ae90f7bc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137ae90f7bc_0_1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20417aca89_0_463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20417aca89_0_4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120417aca89_0_4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20417aca89_0_500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20417aca89_0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120417aca89_0_5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37ae90f7bc_0_186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37ae90f7bc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137ae90f7bc_0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20417aca89_0_474:notes"/>
          <p:cNvSpPr/>
          <p:nvPr>
            <p:ph idx="2" type="sldImg"/>
          </p:nvPr>
        </p:nvSpPr>
        <p:spPr>
          <a:xfrm>
            <a:off x="1886123" y="1143000"/>
            <a:ext cx="30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20417aca89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g120417aca89_0_4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Titulo-curso">
  <p:cSld name="Subtitulo_1">
    <p:bg>
      <p:bgPr>
        <a:solidFill>
          <a:srgbClr val="00FF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2029650" y="2902783"/>
            <a:ext cx="5732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Roboto"/>
              <a:buNone/>
              <a:defRPr i="0" sz="5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2133900" y="6300017"/>
            <a:ext cx="5523900" cy="5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1373" y="5016494"/>
            <a:ext cx="6248975" cy="477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438" y="4526717"/>
            <a:ext cx="2436750" cy="259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050" y="1168400"/>
            <a:ext cx="5419602" cy="3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orient="horz" pos="5592">
          <p15:clr>
            <a:srgbClr val="FA7B17"/>
          </p15:clr>
        </p15:guide>
        <p15:guide id="4" pos="573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Fondo Blanco ">
  <p:cSld name="Subtitulo_1_1">
    <p:bg>
      <p:bgPr>
        <a:solidFill>
          <a:srgbClr val="00FF0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itulo de la clase">
  <p:cSld name="Diapositiva de Título 3">
    <p:bg>
      <p:bgPr>
        <a:solidFill>
          <a:srgbClr val="00FF00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4400"/>
            <a:ext cx="9791700" cy="79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8500"/>
              <a:buFont typeface="Roboto"/>
              <a:buNone/>
              <a:defRPr i="0" sz="8500" u="none" cap="none" strike="noStrike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200"/>
              <a:buFont typeface="Roboto"/>
              <a:buNone/>
              <a:defRPr sz="35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50" y="8267700"/>
            <a:ext cx="7182177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571500"/>
            <a:ext cx="1257300" cy="134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pos="5736">
          <p15:clr>
            <a:srgbClr val="FA7B17"/>
          </p15:clr>
        </p15:guide>
        <p15:guide id="3" orient="horz" pos="576">
          <p15:clr>
            <a:srgbClr val="FA7B17"/>
          </p15:clr>
        </p15:guide>
        <p15:guide id="4" orient="horz" pos="559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ítulo de tema">
  <p:cSld name="Diapositiva de Título 3_1_1">
    <p:bg>
      <p:bgPr>
        <a:solidFill>
          <a:srgbClr val="00FF00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8500"/>
              <a:buFont typeface="Roboto"/>
              <a:buNone/>
              <a:defRPr i="0" sz="8500" u="none" cap="none" strike="noStrike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1000"/>
              <a:buNone/>
              <a:defRPr sz="1300">
                <a:solidFill>
                  <a:srgbClr val="000A39"/>
                </a:solidFill>
              </a:defRPr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14400"/>
            <a:ext cx="9791700" cy="79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50" y="8267700"/>
            <a:ext cx="7182177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50" y="1006500"/>
            <a:ext cx="7182177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Titulo y frase ">
  <p:cSld name="Titulo y fase 1_1">
    <p:bg>
      <p:bgPr>
        <a:solidFill>
          <a:srgbClr val="00FF00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91698" cy="97916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000"/>
              <a:buFont typeface="Roboto"/>
              <a:buNone/>
              <a:defRPr i="0" sz="4000" u="none" cap="none" strike="noStrike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A39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A3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A3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A39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000A3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6300"/>
              <a:buFont typeface="Roboto"/>
              <a:buNone/>
              <a:defRPr i="0" sz="6300" u="none" cap="none" strike="noStrike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Font typeface="Roboto"/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  <p15:guide id="5" orient="horz" pos="229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Imagen y titulo">
  <p:cSld name="Titulo y fase 1_1_2">
    <p:bg>
      <p:bgPr>
        <a:solidFill>
          <a:srgbClr val="00FF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85800" y="997450"/>
            <a:ext cx="84201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Roboto"/>
              <a:buNone/>
              <a:defRPr i="0" sz="6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  <p15:guide id="5" orient="horz" pos="229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itulo e íconos">
  <p:cSld name="Titulo y fase 1_1_1_1">
    <p:bg>
      <p:bgPr>
        <a:solidFill>
          <a:srgbClr val="00FF00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685800" y="997450"/>
            <a:ext cx="84201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Roboto"/>
              <a:buNone/>
              <a:defRPr i="0" sz="6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400"/>
              <a:buFont typeface="Roboto"/>
              <a:buNone/>
              <a:defRPr sz="54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" type="subTitle"/>
          </p:nvPr>
        </p:nvSpPr>
        <p:spPr>
          <a:xfrm>
            <a:off x="1170588" y="7173533"/>
            <a:ext cx="35028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subTitle"/>
          </p:nvPr>
        </p:nvSpPr>
        <p:spPr>
          <a:xfrm>
            <a:off x="5118313" y="7173533"/>
            <a:ext cx="35028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Roboto"/>
              <a:buNone/>
              <a:defRPr i="0" sz="3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  <p15:guide id="5" orient="horz" pos="2292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Cita textual">
  <p:cSld name="Cita textual">
    <p:bg>
      <p:bgPr>
        <a:solidFill>
          <a:srgbClr val="00FF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1277850" y="2343901"/>
            <a:ext cx="7236000" cy="42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6400"/>
              <a:buFont typeface="Roboto"/>
              <a:buNone/>
              <a:defRPr i="0" sz="6400" u="none" cap="none" strike="noStrike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100"/>
              <a:buFont typeface="Roboto"/>
              <a:buNone/>
              <a:defRPr sz="5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4E"/>
              </a:buClr>
              <a:buSzPts val="3700"/>
              <a:buFont typeface="Roboto"/>
              <a:buNone/>
              <a:defRPr b="0" i="1" u="none" cap="none" strike="noStrike">
                <a:solidFill>
                  <a:srgbClr val="002E4E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Font typeface="Roboto"/>
              <a:buNone/>
              <a:defRPr sz="5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2" name="Google Shape;42;p9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3839348" y="1382274"/>
            <a:ext cx="2113000" cy="21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Código">
  <p:cSld name="Cita textual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353550" y="479233"/>
            <a:ext cx="9084600" cy="8855100"/>
          </a:xfrm>
          <a:prstGeom prst="roundRect">
            <a:avLst>
              <a:gd fmla="val 1537" name="adj"/>
            </a:avLst>
          </a:prstGeom>
          <a:solidFill>
            <a:srgbClr val="002E4E"/>
          </a:solidFill>
          <a:ln>
            <a:noFill/>
          </a:ln>
          <a:effectLst>
            <a:outerShdw blurRad="171450" rotWithShape="0" algn="bl" dir="8340000" dist="3810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0"/>
          <p:cNvSpPr/>
          <p:nvPr/>
        </p:nvSpPr>
        <p:spPr>
          <a:xfrm>
            <a:off x="366425" y="479233"/>
            <a:ext cx="3267300" cy="448500"/>
          </a:xfrm>
          <a:prstGeom prst="round2SameRect">
            <a:avLst>
              <a:gd fmla="val 22702" name="adj1"/>
              <a:gd fmla="val 0" name="adj2"/>
            </a:avLst>
          </a:prstGeom>
          <a:solidFill>
            <a:srgbClr val="003F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3633725" y="479233"/>
            <a:ext cx="3267300" cy="448500"/>
          </a:xfrm>
          <a:prstGeom prst="round2SameRect">
            <a:avLst>
              <a:gd fmla="val 22702" name="adj1"/>
              <a:gd fmla="val 0" name="adj2"/>
            </a:avLst>
          </a:prstGeom>
          <a:solidFill>
            <a:srgbClr val="0056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685800" y="1119833"/>
            <a:ext cx="8420100" cy="7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cxnSp>
        <p:nvCxnSpPr>
          <p:cNvPr id="48" name="Google Shape;48;p10"/>
          <p:cNvCxnSpPr/>
          <p:nvPr/>
        </p:nvCxnSpPr>
        <p:spPr>
          <a:xfrm>
            <a:off x="353700" y="914400"/>
            <a:ext cx="9084300" cy="0"/>
          </a:xfrm>
          <a:prstGeom prst="straightConnector1">
            <a:avLst/>
          </a:prstGeom>
          <a:noFill/>
          <a:ln cap="flat" cmpd="sng" w="19050">
            <a:solidFill>
              <a:srgbClr val="058EC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432">
          <p15:clr>
            <a:srgbClr val="FA7B17"/>
          </p15:clr>
        </p15:guide>
        <p15:guide id="2" orient="horz" pos="576">
          <p15:clr>
            <a:srgbClr val="FA7B17"/>
          </p15:clr>
        </p15:guide>
        <p15:guide id="3" pos="5736">
          <p15:clr>
            <a:srgbClr val="FA7B17"/>
          </p15:clr>
        </p15:guide>
        <p15:guide id="4" orient="horz" pos="5592">
          <p15:clr>
            <a:srgbClr val="FA7B17"/>
          </p15:clr>
        </p15:guide>
        <p15:guide id="5" pos="216">
          <p15:clr>
            <a:srgbClr val="FA7B17"/>
          </p15:clr>
        </p15:guide>
        <p15:guide id="6" pos="5952">
          <p15:clr>
            <a:srgbClr val="FA7B17"/>
          </p15:clr>
        </p15:guide>
        <p15:guide id="7" orient="horz" pos="288">
          <p15:clr>
            <a:srgbClr val="FA7B17"/>
          </p15:clr>
        </p15:guide>
        <p15:guide id="8" orient="horz" pos="5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38098" y="1008063"/>
            <a:ext cx="65172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Lato Black"/>
              <a:buNone/>
              <a:defRPr b="1" i="0" sz="37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38099" y="3408762"/>
            <a:ext cx="8315400" cy="5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937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8ECD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58EC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1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901325" y="830725"/>
            <a:ext cx="7989000" cy="35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900">
                <a:solidFill>
                  <a:srgbClr val="000A39"/>
                </a:solidFill>
              </a:rPr>
              <a:t>Curso de</a:t>
            </a:r>
            <a:r>
              <a:rPr lang="en-US" sz="5800">
                <a:solidFill>
                  <a:srgbClr val="000A39"/>
                </a:solidFill>
              </a:rPr>
              <a:t> </a:t>
            </a:r>
            <a:r>
              <a:rPr lang="en-US" sz="4900">
                <a:solidFill>
                  <a:srgbClr val="000A39"/>
                </a:solidFill>
              </a:rPr>
              <a:t>Estrategias de Contenido en LinkedIn para Emprendedores</a:t>
            </a:r>
            <a:endParaRPr sz="5400">
              <a:solidFill>
                <a:srgbClr val="000A39"/>
              </a:solidFill>
            </a:endParaRPr>
          </a:p>
        </p:txBody>
      </p:sp>
      <p:sp>
        <p:nvSpPr>
          <p:cNvPr id="55" name="Google Shape;55;p11"/>
          <p:cNvSpPr txBox="1"/>
          <p:nvPr>
            <p:ph idx="2" type="title"/>
          </p:nvPr>
        </p:nvSpPr>
        <p:spPr>
          <a:xfrm>
            <a:off x="2133900" y="3917646"/>
            <a:ext cx="5523900" cy="61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Mari Fernández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76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Conocer la situación actual.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Segmentar y establecer tu audiencia.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Definir tus objetivos.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Planear tu estrategia de contenidos.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Concretar las acciones.</a:t>
            </a:r>
            <a:endParaRPr sz="49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0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Vender</a:t>
            </a:r>
            <a:br>
              <a:rPr lang="en-US"/>
            </a:br>
            <a:r>
              <a:rPr lang="en-US"/>
              <a:t>por mensaje privado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1"/>
          <p:cNvSpPr txBox="1"/>
          <p:nvPr>
            <p:ph idx="1" type="subTitle"/>
          </p:nvPr>
        </p:nvSpPr>
        <p:spPr>
          <a:xfrm>
            <a:off x="685800" y="2952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Dinámica de networking.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Imagen + texto.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Presentación tuya potente.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Mensaje claro para que se presenten.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1000"/>
              </a:spcAft>
              <a:buSzPts val="4500"/>
              <a:buChar char="●"/>
            </a:pPr>
            <a:r>
              <a:rPr lang="en-US" sz="4500"/>
              <a:t>Escribe por interno a tus potenciales clientes.</a:t>
            </a:r>
            <a:endParaRPr sz="45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850" y="207750"/>
            <a:ext cx="6882000" cy="9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316196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8866567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12"/>
          <p:cNvPicPr preferRelativeResize="0"/>
          <p:nvPr/>
        </p:nvPicPr>
        <p:blipFill rotWithShape="1">
          <a:blip r:embed="rId5">
            <a:alphaModFix/>
          </a:blip>
          <a:srcRect b="1190" l="0" r="0" t="1190"/>
          <a:stretch/>
        </p:blipFill>
        <p:spPr>
          <a:xfrm>
            <a:off x="2163262" y="983862"/>
            <a:ext cx="5465175" cy="78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3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Posicionarte como líder</a:t>
            </a:r>
            <a:br>
              <a:rPr lang="en-US"/>
            </a:br>
            <a:r>
              <a:rPr lang="en-US"/>
              <a:t>de opinión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4"/>
          <p:cNvSpPr txBox="1"/>
          <p:nvPr>
            <p:ph idx="1" type="subTitle"/>
          </p:nvPr>
        </p:nvSpPr>
        <p:spPr>
          <a:xfrm>
            <a:off x="685800" y="2952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Di lo que todos piensan, pero nadie dice.</a:t>
            </a:r>
            <a:endParaRPr sz="4500"/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Imagen + texto / texto / video + texto.</a:t>
            </a:r>
            <a:endParaRPr sz="4500"/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Mensaje claro y contundente.</a:t>
            </a:r>
            <a:endParaRPr sz="4500"/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Fomenta el debate en comentarios.</a:t>
            </a:r>
            <a:endParaRPr sz="4500"/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Invita a que compartan.</a:t>
            </a:r>
            <a:endParaRPr sz="45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850" y="207750"/>
            <a:ext cx="6882000" cy="9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316196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8866567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250" y="925551"/>
            <a:ext cx="4831175" cy="794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6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/>
              <a:t>Cómo crear un calendario editorial y definir la periodicidad de tus publicaciones</a:t>
            </a:r>
            <a:endParaRPr sz="73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7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Es importante que semanal o mensualmente crees uno o varios contenidos para cada parte de tu funnel de contenidos en LinkedIn.</a:t>
            </a:r>
            <a:endParaRPr sz="5600"/>
          </a:p>
        </p:txBody>
      </p:sp>
      <p:sp>
        <p:nvSpPr>
          <p:cNvPr id="815" name="Google Shape;815;p117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18"/>
          <p:cNvSpPr txBox="1"/>
          <p:nvPr>
            <p:ph type="title"/>
          </p:nvPr>
        </p:nvSpPr>
        <p:spPr>
          <a:xfrm>
            <a:off x="2705100" y="1856075"/>
            <a:ext cx="6172200" cy="120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Comienza haciéndote las siguientes preguntas</a:t>
            </a:r>
            <a:endParaRPr sz="4400"/>
          </a:p>
        </p:txBody>
      </p:sp>
      <p:sp>
        <p:nvSpPr>
          <p:cNvPr id="822" name="Google Shape;822;p118"/>
          <p:cNvSpPr txBox="1"/>
          <p:nvPr>
            <p:ph idx="1" type="subTitle"/>
          </p:nvPr>
        </p:nvSpPr>
        <p:spPr>
          <a:xfrm>
            <a:off x="685800" y="3977275"/>
            <a:ext cx="8420100" cy="475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¿Cuántas publicaciones mensuales puedo subir?</a:t>
            </a:r>
            <a:endParaRPr sz="4600"/>
          </a:p>
          <a:p>
            <a:pPr indent="-520700" lvl="0" marL="457200" rtl="0" algn="l">
              <a:spcBef>
                <a:spcPts val="100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¿Cuál sería la frecuencia ideal de subida para mi audiencia?</a:t>
            </a:r>
            <a:endParaRPr sz="4600"/>
          </a:p>
          <a:p>
            <a:pPr indent="-520700" lvl="0" marL="457200" rtl="0" algn="l">
              <a:spcBef>
                <a:spcPts val="1000"/>
              </a:spcBef>
              <a:spcAft>
                <a:spcPts val="1000"/>
              </a:spcAft>
              <a:buSzPts val="4600"/>
              <a:buChar char="●"/>
            </a:pPr>
            <a:r>
              <a:rPr lang="en-US" sz="4600"/>
              <a:t>¿Cuántas publicaciones al mes serán mi mínimo viable?</a:t>
            </a:r>
            <a:endParaRPr sz="460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9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Creando el calendario de contenidos</a:t>
            </a:r>
            <a:endParaRPr sz="4900"/>
          </a:p>
        </p:txBody>
      </p:sp>
      <p:sp>
        <p:nvSpPr>
          <p:cNvPr id="829" name="Google Shape;829;p119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Fíjate un día mensual para crear tu calendario y otro para crear todo el contenido.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Revisa las fechas importantes.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1000"/>
              </a:spcAft>
              <a:buSzPts val="4500"/>
              <a:buChar char="●"/>
            </a:pPr>
            <a:r>
              <a:rPr lang="en-US" sz="4500"/>
              <a:t>Escoge los días y horas de publicación.</a:t>
            </a:r>
            <a:endParaRPr sz="4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685800" y="2914400"/>
            <a:ext cx="8420100" cy="42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76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Crear del contenido.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Escoger los formatos o estilos.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Decidir dónde se publicarán.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Difundir el contenido.</a:t>
            </a:r>
            <a:endParaRPr sz="4900"/>
          </a:p>
          <a:p>
            <a:pPr indent="-476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3900"/>
              <a:buFont typeface="Lato"/>
              <a:buChar char="●"/>
            </a:pPr>
            <a:r>
              <a:rPr lang="en-US" sz="4900"/>
              <a:t>Analizar las métricas.</a:t>
            </a:r>
            <a:endParaRPr sz="49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0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Creando el calendario de contenidos</a:t>
            </a:r>
            <a:endParaRPr sz="4900"/>
          </a:p>
        </p:txBody>
      </p:sp>
      <p:sp>
        <p:nvSpPr>
          <p:cNvPr id="836" name="Google Shape;836;p120"/>
          <p:cNvSpPr txBox="1"/>
          <p:nvPr>
            <p:ph idx="1" type="subTitle"/>
          </p:nvPr>
        </p:nvSpPr>
        <p:spPr>
          <a:xfrm>
            <a:off x="685800" y="34858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Define el título de la publicación.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Selecciona el formato, tipo y alojamiento de cada publicación.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Diseña las creatividades.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Redacta los textos.</a:t>
            </a:r>
            <a:endParaRPr sz="48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1"/>
          <p:cNvSpPr txBox="1"/>
          <p:nvPr>
            <p:ph type="ctrTitle"/>
          </p:nvPr>
        </p:nvSpPr>
        <p:spPr>
          <a:xfrm>
            <a:off x="685800" y="2574050"/>
            <a:ext cx="84201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para promocionar</a:t>
            </a:r>
            <a:br>
              <a:rPr lang="en-US"/>
            </a:br>
            <a:r>
              <a:rPr lang="en-US"/>
              <a:t>tu contenido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2"/>
          <p:cNvSpPr txBox="1"/>
          <p:nvPr>
            <p:ph type="title"/>
          </p:nvPr>
        </p:nvSpPr>
        <p:spPr>
          <a:xfrm>
            <a:off x="1771100" y="1553025"/>
            <a:ext cx="7106100" cy="19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Dónde puedes promocionar tus contenidos</a:t>
            </a:r>
            <a:endParaRPr sz="4800"/>
          </a:p>
        </p:txBody>
      </p:sp>
      <p:sp>
        <p:nvSpPr>
          <p:cNvPr id="849" name="Google Shape;849;p122"/>
          <p:cNvSpPr txBox="1"/>
          <p:nvPr>
            <p:ph idx="1" type="subTitle"/>
          </p:nvPr>
        </p:nvSpPr>
        <p:spPr>
          <a:xfrm>
            <a:off x="685800" y="39430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52450" lvl="0" marL="54864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-US" sz="5100"/>
              <a:t>En los perfiles de tus redes sociales.</a:t>
            </a:r>
            <a:endParaRPr sz="5100"/>
          </a:p>
          <a:p>
            <a:pPr indent="-552450" lvl="0" marL="54864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-US" sz="5100"/>
              <a:t>En grupos de WhatsApp, Facebook, Telegram...</a:t>
            </a:r>
            <a:endParaRPr sz="5100"/>
          </a:p>
          <a:p>
            <a:pPr indent="-552450" lvl="0" marL="54864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-US" sz="5100"/>
              <a:t>Email marketing.</a:t>
            </a:r>
            <a:endParaRPr sz="5100"/>
          </a:p>
          <a:p>
            <a:pPr indent="-552450" lvl="0" marL="54864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-US" sz="5100"/>
              <a:t>Página de LinkedIn.</a:t>
            </a:r>
            <a:endParaRPr sz="51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23"/>
          <p:cNvSpPr txBox="1"/>
          <p:nvPr>
            <p:ph type="title"/>
          </p:nvPr>
        </p:nvSpPr>
        <p:spPr>
          <a:xfrm>
            <a:off x="1733525" y="1950775"/>
            <a:ext cx="7372500" cy="118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Cómo</a:t>
            </a:r>
            <a:r>
              <a:rPr lang="en-US" sz="5300"/>
              <a:t> puedes promocionar tus contenidos</a:t>
            </a:r>
            <a:endParaRPr sz="5300"/>
          </a:p>
        </p:txBody>
      </p:sp>
      <p:sp>
        <p:nvSpPr>
          <p:cNvPr id="856" name="Google Shape;856;p123"/>
          <p:cNvSpPr txBox="1"/>
          <p:nvPr>
            <p:ph idx="1" type="subTitle"/>
          </p:nvPr>
        </p:nvSpPr>
        <p:spPr>
          <a:xfrm>
            <a:off x="685800" y="39985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46100" lvl="0" marL="54864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Grupos de LinkedIn.</a:t>
            </a:r>
            <a:endParaRPr sz="5000"/>
          </a:p>
          <a:p>
            <a:pPr indent="-546100" lvl="0" marL="54864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Etiquetando a personas.</a:t>
            </a:r>
            <a:endParaRPr sz="5000"/>
          </a:p>
          <a:p>
            <a:pPr indent="-546100" lvl="0" marL="54864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Usando los # que usen tu audiencia.</a:t>
            </a:r>
            <a:endParaRPr sz="5000"/>
          </a:p>
          <a:p>
            <a:pPr indent="-546100" lvl="0" marL="54864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Llamadas a la acción de interacción.</a:t>
            </a:r>
            <a:endParaRPr sz="50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24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/>
              <a:t>Qué KPIs tienes que tener en cuenta según tus objetivos</a:t>
            </a:r>
            <a:endParaRPr sz="81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25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 que no se define</a:t>
            </a:r>
            <a:br>
              <a:rPr lang="en-US"/>
            </a:br>
            <a:r>
              <a:rPr lang="en-US"/>
              <a:t>no se puede medir.</a:t>
            </a:r>
            <a:br>
              <a:rPr lang="en-US"/>
            </a:br>
            <a:r>
              <a:rPr lang="en-US"/>
              <a:t>Lo que no se mide,</a:t>
            </a:r>
            <a:br>
              <a:rPr lang="en-US"/>
            </a:br>
            <a:r>
              <a:rPr lang="en-US"/>
              <a:t>no se puede mejorar.</a:t>
            </a:r>
            <a:endParaRPr/>
          </a:p>
        </p:txBody>
      </p:sp>
      <p:sp>
        <p:nvSpPr>
          <p:cNvPr id="869" name="Google Shape;869;p125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Lord Kelvin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6"/>
          <p:cNvSpPr txBox="1"/>
          <p:nvPr>
            <p:ph type="title"/>
          </p:nvPr>
        </p:nvSpPr>
        <p:spPr>
          <a:xfrm>
            <a:off x="2679549" y="134360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000A39"/>
                </a:solidFill>
              </a:rPr>
              <a:t>Mé</a:t>
            </a:r>
            <a:r>
              <a:rPr lang="en-US" sz="5300">
                <a:solidFill>
                  <a:srgbClr val="000A39"/>
                </a:solidFill>
              </a:rPr>
              <a:t>tricas bás</a:t>
            </a:r>
            <a:r>
              <a:rPr lang="en-US" sz="5300">
                <a:solidFill>
                  <a:srgbClr val="000A39"/>
                </a:solidFill>
              </a:rPr>
              <a:t>icas de tus publicaciones</a:t>
            </a:r>
            <a:endParaRPr sz="5300">
              <a:solidFill>
                <a:srgbClr val="000A39"/>
              </a:solidFill>
            </a:endParaRPr>
          </a:p>
        </p:txBody>
      </p:sp>
      <p:sp>
        <p:nvSpPr>
          <p:cNvPr id="876" name="Google Shape;876;p126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Recomendados (likes)</a:t>
            </a:r>
            <a:endParaRPr sz="5300"/>
          </a:p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Comentarios</a:t>
            </a:r>
            <a:endParaRPr sz="5300"/>
          </a:p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Compartidos</a:t>
            </a:r>
            <a:endParaRPr sz="5300"/>
          </a:p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Impresiones</a:t>
            </a:r>
            <a:endParaRPr sz="5300"/>
          </a:p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Información demográfica</a:t>
            </a:r>
            <a:endParaRPr sz="53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27"/>
          <p:cNvSpPr txBox="1"/>
          <p:nvPr>
            <p:ph type="title"/>
          </p:nvPr>
        </p:nvSpPr>
        <p:spPr>
          <a:xfrm>
            <a:off x="2221075" y="1314075"/>
            <a:ext cx="7138800" cy="19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000A39"/>
                </a:solidFill>
              </a:rPr>
              <a:t>Métricas si tu objetivo es aumentar tus ventas</a:t>
            </a:r>
            <a:endParaRPr sz="5300">
              <a:solidFill>
                <a:srgbClr val="000A39"/>
              </a:solidFill>
            </a:endParaRPr>
          </a:p>
        </p:txBody>
      </p:sp>
      <p:sp>
        <p:nvSpPr>
          <p:cNvPr id="883" name="Google Shape;883;p127"/>
          <p:cNvSpPr txBox="1"/>
          <p:nvPr>
            <p:ph idx="1" type="subTitle"/>
          </p:nvPr>
        </p:nvSpPr>
        <p:spPr>
          <a:xfrm>
            <a:off x="685800" y="3538075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548640" rtl="0" algn="l">
              <a:spcBef>
                <a:spcPts val="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Personas que te contactan por mensaje privado para solicitar información.</a:t>
            </a:r>
            <a:endParaRPr sz="4900"/>
          </a:p>
          <a:p>
            <a:pPr indent="-539750" lvl="0" marL="54864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Ventas.</a:t>
            </a:r>
            <a:endParaRPr sz="4900"/>
          </a:p>
          <a:p>
            <a:pPr indent="-539750" lvl="0" marL="54864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Comentarios con interés.</a:t>
            </a:r>
            <a:endParaRPr sz="4900"/>
          </a:p>
          <a:p>
            <a:pPr indent="-539750" lvl="0" marL="548640" rtl="0" algn="l">
              <a:spcBef>
                <a:spcPts val="1000"/>
              </a:spcBef>
              <a:spcAft>
                <a:spcPts val="1000"/>
              </a:spcAft>
              <a:buSzPts val="4900"/>
              <a:buChar char="●"/>
            </a:pPr>
            <a:r>
              <a:rPr lang="en-US" sz="4900"/>
              <a:t>Recomendados (likes).</a:t>
            </a:r>
            <a:endParaRPr sz="49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28"/>
          <p:cNvSpPr txBox="1"/>
          <p:nvPr>
            <p:ph type="title"/>
          </p:nvPr>
        </p:nvSpPr>
        <p:spPr>
          <a:xfrm>
            <a:off x="2588100" y="1587550"/>
            <a:ext cx="65178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Métricas si tu objetivo es incrementar tu base de datos</a:t>
            </a:r>
            <a:endParaRPr sz="4800"/>
          </a:p>
        </p:txBody>
      </p:sp>
      <p:sp>
        <p:nvSpPr>
          <p:cNvPr id="890" name="Google Shape;890;p128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548640" rtl="0" algn="l">
              <a:spcBef>
                <a:spcPts val="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Personas que te contactan por mensaje privado para solicitar el lead magnet.</a:t>
            </a:r>
            <a:endParaRPr sz="4900"/>
          </a:p>
          <a:p>
            <a:pPr indent="-539750" lvl="0" marL="54864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Leads.</a:t>
            </a:r>
            <a:endParaRPr sz="4900"/>
          </a:p>
          <a:p>
            <a:pPr indent="-539750" lvl="0" marL="54864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Comentarios con interés.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1000"/>
              </a:spcAft>
              <a:buSzPts val="4900"/>
              <a:buChar char="●"/>
            </a:pPr>
            <a:r>
              <a:rPr lang="en-US" sz="4900"/>
              <a:t>Recomendados (likes).</a:t>
            </a:r>
            <a:endParaRPr sz="49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9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Métricas si tu objetivo es posicionar tu marca</a:t>
            </a:r>
            <a:endParaRPr sz="4700"/>
          </a:p>
        </p:txBody>
      </p:sp>
      <p:sp>
        <p:nvSpPr>
          <p:cNvPr id="897" name="Google Shape;897;p129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65150" lvl="0" marL="548640" rtl="0" algn="l"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Compartidos.</a:t>
            </a:r>
            <a:endParaRPr sz="5300"/>
          </a:p>
          <a:p>
            <a:pPr indent="-565150" lvl="0" marL="548640" rtl="0" algn="l">
              <a:spcBef>
                <a:spcPts val="100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Comentarios.</a:t>
            </a:r>
            <a:endParaRPr sz="5300"/>
          </a:p>
          <a:p>
            <a:pPr indent="-565150" lvl="0" marL="548640" rtl="0" algn="l">
              <a:spcBef>
                <a:spcPts val="100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Recomendados (likes).</a:t>
            </a:r>
            <a:endParaRPr sz="5300"/>
          </a:p>
          <a:p>
            <a:pPr indent="-565150" lvl="0" marL="548640" rtl="0" algn="l">
              <a:spcBef>
                <a:spcPts val="1000"/>
              </a:spcBef>
              <a:spcAft>
                <a:spcPts val="1000"/>
              </a:spcAft>
              <a:buSzPts val="5300"/>
              <a:buChar char="●"/>
            </a:pPr>
            <a:r>
              <a:rPr lang="en-US" sz="5300"/>
              <a:t>Impresiones.</a:t>
            </a:r>
            <a:endParaRPr sz="5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Define tu</a:t>
            </a:r>
            <a:r>
              <a:rPr lang="en-US"/>
              <a:t> situación actual en LinkedIn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30"/>
          <p:cNvSpPr txBox="1"/>
          <p:nvPr>
            <p:ph type="ctrTitle"/>
          </p:nvPr>
        </p:nvSpPr>
        <p:spPr>
          <a:xfrm>
            <a:off x="685800" y="2574050"/>
            <a:ext cx="84201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Dónde puedes analizar tus KIPs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31"/>
          <p:cNvSpPr txBox="1"/>
          <p:nvPr>
            <p:ph type="ctrTitle"/>
          </p:nvPr>
        </p:nvSpPr>
        <p:spPr>
          <a:xfrm>
            <a:off x="685800" y="2574050"/>
            <a:ext cx="84201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 tu estrategia de contenidos en LinkedIn</a:t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32"/>
          <p:cNvSpPr txBox="1"/>
          <p:nvPr>
            <p:ph idx="1" type="subTitle"/>
          </p:nvPr>
        </p:nvSpPr>
        <p:spPr>
          <a:xfrm>
            <a:off x="685800" y="2952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69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3800"/>
              <a:buFont typeface="Lato"/>
              <a:buChar char="●"/>
            </a:pPr>
            <a:r>
              <a:rPr lang="en-US" sz="4800"/>
              <a:t>Define muy bien a tu audiencia y orienta todos tus contenidos a ella.</a:t>
            </a:r>
            <a:endParaRPr sz="4800"/>
          </a:p>
          <a:p>
            <a:pPr indent="-533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Ten claros tus objetivos en LinkedIn.</a:t>
            </a:r>
            <a:endParaRPr sz="4800"/>
          </a:p>
          <a:p>
            <a:pPr indent="-533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Crea tu propio funnel de contenidos.</a:t>
            </a:r>
            <a:endParaRPr sz="48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33"/>
          <p:cNvSpPr txBox="1"/>
          <p:nvPr>
            <p:ph idx="1" type="subTitle"/>
          </p:nvPr>
        </p:nvSpPr>
        <p:spPr>
          <a:xfrm>
            <a:off x="685800" y="2952400"/>
            <a:ext cx="85863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Crea contenido “sosteniblemente”.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Más vale calidad que cantidad.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Menos es más.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Usa el copywriting a tu favor.</a:t>
            </a:r>
            <a:endParaRPr sz="49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34"/>
          <p:cNvSpPr txBox="1"/>
          <p:nvPr>
            <p:ph idx="1" type="subTitle"/>
          </p:nvPr>
        </p:nvSpPr>
        <p:spPr>
          <a:xfrm>
            <a:off x="685800" y="2952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Reutiliza y haz curación de contenido.</a:t>
            </a:r>
            <a:endParaRPr sz="4800"/>
          </a:p>
          <a:p>
            <a:pPr indent="-533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Planifica tu contenido al menos a un mes vista.</a:t>
            </a:r>
            <a:endParaRPr sz="4800"/>
          </a:p>
          <a:p>
            <a:pPr indent="-533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Usa el contenido viral a tu favor.</a:t>
            </a:r>
            <a:endParaRPr sz="4800"/>
          </a:p>
          <a:p>
            <a:pPr indent="-533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800"/>
              <a:buFont typeface="Lato"/>
              <a:buChar char="●"/>
            </a:pPr>
            <a:r>
              <a:rPr lang="en-US" sz="4800"/>
              <a:t>Mide y mejorarás.</a:t>
            </a:r>
            <a:endParaRPr sz="48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35"/>
          <p:cNvSpPr txBox="1"/>
          <p:nvPr>
            <p:ph type="ctrTitle"/>
          </p:nvPr>
        </p:nvSpPr>
        <p:spPr>
          <a:xfrm>
            <a:off x="1083750" y="5692350"/>
            <a:ext cx="7624200" cy="237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¡Conectemos en LinkedIn!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/>
              <a:t>Encuéntrame como</a:t>
            </a:r>
            <a:endParaRPr b="0"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Mari Fernández</a:t>
            </a:r>
            <a:endParaRPr sz="4000"/>
          </a:p>
        </p:txBody>
      </p:sp>
      <p:cxnSp>
        <p:nvCxnSpPr>
          <p:cNvPr id="934" name="Google Shape;934;p135"/>
          <p:cNvCxnSpPr/>
          <p:nvPr/>
        </p:nvCxnSpPr>
        <p:spPr>
          <a:xfrm>
            <a:off x="1816350" y="6611375"/>
            <a:ext cx="6159000" cy="1560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5" name="Google Shape;935;p135"/>
          <p:cNvPicPr preferRelativeResize="0"/>
          <p:nvPr/>
        </p:nvPicPr>
        <p:blipFill rotWithShape="1">
          <a:blip r:embed="rId3">
            <a:alphaModFix/>
          </a:blip>
          <a:srcRect b="18798" l="0" r="0" t="0"/>
          <a:stretch/>
        </p:blipFill>
        <p:spPr>
          <a:xfrm>
            <a:off x="3050400" y="1724150"/>
            <a:ext cx="3690900" cy="365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1277850" y="2343901"/>
            <a:ext cx="72360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Saber desde qué punto partes es fundamental para tomar el mejor camino a seguir.</a:t>
            </a:r>
            <a:endParaRPr/>
          </a:p>
        </p:txBody>
      </p:sp>
      <p:sp>
        <p:nvSpPr>
          <p:cNvPr id="129" name="Google Shape;129;p23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¿Cuál es tu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situación actual?</a:t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685800" y="4016975"/>
            <a:ext cx="8420100" cy="4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Lato"/>
              <a:buChar char="●"/>
            </a:pPr>
            <a:r>
              <a:rPr lang="en-US" sz="4300"/>
              <a:t>No tienes cuenta.</a:t>
            </a:r>
            <a:endParaRPr sz="4300"/>
          </a:p>
          <a:p>
            <a:pPr indent="-438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Lato"/>
              <a:buChar char="●"/>
            </a:pPr>
            <a:r>
              <a:rPr lang="en-US" sz="4300"/>
              <a:t>Cuenta enfocada a empleo.</a:t>
            </a:r>
            <a:endParaRPr sz="4300"/>
          </a:p>
          <a:p>
            <a:pPr indent="-438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Lato"/>
              <a:buChar char="●"/>
            </a:pPr>
            <a:r>
              <a:rPr lang="en-US" sz="4300"/>
              <a:t>Cuenta de negocio sin optimizar.</a:t>
            </a:r>
            <a:endParaRPr sz="4300"/>
          </a:p>
          <a:p>
            <a:pPr indent="-438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300"/>
              <a:buFont typeface="Lato"/>
              <a:buChar char="●"/>
            </a:pPr>
            <a:r>
              <a:rPr lang="en-US" sz="4300"/>
              <a:t>Cuenta de negocio optimizada.</a:t>
            </a:r>
            <a:endParaRPr sz="4300"/>
          </a:p>
          <a:p>
            <a:pPr indent="-438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300"/>
              <a:buFont typeface="Lato"/>
              <a:buChar char="●"/>
            </a:pPr>
            <a:r>
              <a:rPr lang="en-US" sz="4300"/>
              <a:t>Cuenta de negocio posicionada.</a:t>
            </a:r>
            <a:endParaRPr sz="4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2512800" y="1492750"/>
            <a:ext cx="63645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Preguntas claves</a:t>
            </a:r>
            <a:endParaRPr/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685800" y="3638200"/>
            <a:ext cx="8420100" cy="43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Lato"/>
              <a:buChar char="●"/>
            </a:pPr>
            <a:r>
              <a:rPr lang="en-US" sz="4500"/>
              <a:t>¿Cuál es tu propuesta de valor?</a:t>
            </a:r>
            <a:endParaRPr sz="45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Lato"/>
              <a:buChar char="●"/>
            </a:pPr>
            <a:r>
              <a:rPr lang="en-US" sz="4500"/>
              <a:t>¿Cuál es tu rendimiento actual?</a:t>
            </a:r>
            <a:endParaRPr sz="45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Lato"/>
              <a:buChar char="●"/>
            </a:pPr>
            <a:r>
              <a:rPr lang="en-US" sz="4500"/>
              <a:t>¿Con qué recursos cuentas?</a:t>
            </a:r>
            <a:endParaRPr sz="45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Lato"/>
              <a:buChar char="●"/>
            </a:pPr>
            <a:r>
              <a:rPr lang="en-US" sz="4500"/>
              <a:t>¿Quién es tu público ideal?</a:t>
            </a:r>
            <a:endParaRPr sz="45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3500"/>
              <a:buFont typeface="Lato"/>
              <a:buChar char="●"/>
            </a:pPr>
            <a:r>
              <a:rPr lang="en-US" sz="4500"/>
              <a:t>¿Cuáles son tus objetivos?</a:t>
            </a:r>
            <a:endParaRPr sz="4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ctrTitle"/>
          </p:nvPr>
        </p:nvSpPr>
        <p:spPr>
          <a:xfrm>
            <a:off x="685800" y="2573992"/>
            <a:ext cx="84201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Define tu </a:t>
            </a:r>
            <a:r>
              <a:rPr lang="en-US"/>
              <a:t>audiencia</a:t>
            </a:r>
            <a:br>
              <a:rPr lang="en-US"/>
            </a:br>
            <a:r>
              <a:rPr lang="en-US"/>
              <a:t>en LinkedIn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Definir el público al cual te diriges con tus contenidos es fundamental para que tu mensaje les llegue, les genere interés y finalmente accionen.</a:t>
            </a:r>
            <a:endParaRPr sz="4800"/>
          </a:p>
        </p:txBody>
      </p:sp>
      <p:sp>
        <p:nvSpPr>
          <p:cNvPr id="156" name="Google Shape;156;p27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0"/>
              <a:t>Cómo definir a tu público</a:t>
            </a:r>
            <a:endParaRPr sz="9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77850" lvl="0" marL="54864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 sz="5500"/>
              <a:t>Sexo.</a:t>
            </a:r>
            <a:endParaRPr sz="5500"/>
          </a:p>
          <a:p>
            <a:pPr indent="-577850" lvl="0" marL="548640" rtl="0" algn="l">
              <a:spcBef>
                <a:spcPts val="1000"/>
              </a:spcBef>
              <a:spcAft>
                <a:spcPts val="0"/>
              </a:spcAft>
              <a:buSzPts val="5500"/>
              <a:buChar char="●"/>
            </a:pPr>
            <a:r>
              <a:rPr lang="en-US" sz="5500"/>
              <a:t>Rango de edad.</a:t>
            </a:r>
            <a:endParaRPr sz="5500"/>
          </a:p>
          <a:p>
            <a:pPr indent="-577850" lvl="0" marL="548640" rtl="0" algn="l">
              <a:spcBef>
                <a:spcPts val="1000"/>
              </a:spcBef>
              <a:spcAft>
                <a:spcPts val="0"/>
              </a:spcAft>
              <a:buSzPts val="5500"/>
              <a:buChar char="●"/>
            </a:pPr>
            <a:r>
              <a:rPr lang="en-US" sz="5500"/>
              <a:t>Idioma.</a:t>
            </a:r>
            <a:endParaRPr sz="5500"/>
          </a:p>
          <a:p>
            <a:pPr indent="-577850" lvl="0" marL="548640" rtl="0" algn="l">
              <a:spcBef>
                <a:spcPts val="1000"/>
              </a:spcBef>
              <a:spcAft>
                <a:spcPts val="0"/>
              </a:spcAft>
              <a:buSzPts val="5500"/>
              <a:buChar char="●"/>
            </a:pPr>
            <a:r>
              <a:rPr lang="en-US" sz="5500"/>
              <a:t>Lugar de residencia.</a:t>
            </a:r>
            <a:endParaRPr sz="5500"/>
          </a:p>
          <a:p>
            <a:pPr indent="-577850" lvl="0" marL="548640" rtl="0" algn="l">
              <a:spcBef>
                <a:spcPts val="1000"/>
              </a:spcBef>
              <a:spcAft>
                <a:spcPts val="1000"/>
              </a:spcAft>
              <a:buSzPts val="5500"/>
              <a:buChar char="●"/>
            </a:pPr>
            <a:r>
              <a:rPr lang="en-US" sz="5500"/>
              <a:t>Empresa actual o anterior.</a:t>
            </a:r>
            <a:endParaRPr sz="5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contenido estratégico en LinkedIn y su importancia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" type="subTitle"/>
          </p:nvPr>
        </p:nvSpPr>
        <p:spPr>
          <a:xfrm>
            <a:off x="685800" y="317955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Institución educativa.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Sector.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Cargo o título.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Categoría de servicios.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Tamaño de la empresa.</a:t>
            </a:r>
            <a:endParaRPr sz="5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685800" y="2914400"/>
            <a:ext cx="8789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¿</a:t>
            </a:r>
            <a:r>
              <a:rPr lang="en-US" sz="5500"/>
              <a:t>Qué necesidades, deseos o problemas tienen?</a:t>
            </a:r>
            <a:endParaRPr sz="5500"/>
          </a:p>
          <a:p>
            <a:pPr indent="-577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¿Cuáles son sus preocupaciones?</a:t>
            </a:r>
            <a:endParaRPr sz="5500"/>
          </a:p>
          <a:p>
            <a:pPr indent="-577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¿Qué objetivos y motivaciones tienen?</a:t>
            </a:r>
            <a:endParaRPr sz="5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Qué </a:t>
            </a:r>
            <a:r>
              <a:rPr lang="en-US"/>
              <a:t>objetivos de contenido </a:t>
            </a:r>
            <a:r>
              <a:rPr b="0" lang="en-US"/>
              <a:t>puedo tener 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en </a:t>
            </a:r>
            <a:r>
              <a:rPr lang="en-US"/>
              <a:t>LinkedIn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Cómo definir</a:t>
            </a:r>
            <a:br>
              <a:rPr lang="en-US"/>
            </a:br>
            <a:r>
              <a:rPr lang="en-US"/>
              <a:t>mis objetivos</a:t>
            </a:r>
            <a:endParaRPr/>
          </a:p>
        </p:txBody>
      </p:sp>
      <p:sp>
        <p:nvSpPr>
          <p:cNvPr id="193" name="Google Shape;193;p33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Para definir tus objetivos lo haremos con la técnica </a:t>
            </a:r>
            <a:r>
              <a:rPr b="1" lang="en-US" sz="4600">
                <a:solidFill>
                  <a:schemeClr val="accent6"/>
                </a:solidFill>
              </a:rPr>
              <a:t>SMART</a:t>
            </a:r>
            <a:r>
              <a:rPr lang="en-US" sz="4600"/>
              <a:t>.</a:t>
            </a:r>
            <a:endParaRPr sz="4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4600"/>
              <a:t>Los objetivos han de ser específicos, medibles, alcanzables, relevantes y definidos en tiempo.</a:t>
            </a:r>
            <a:endParaRPr sz="4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Qué objetivos puedo tener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LinkedIn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idx="2" type="subTitle"/>
          </p:nvPr>
        </p:nvSpPr>
        <p:spPr>
          <a:xfrm>
            <a:off x="1740524" y="8163160"/>
            <a:ext cx="63108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00A39"/>
                </a:solidFill>
              </a:rPr>
              <a:t>General del perfil</a:t>
            </a:r>
            <a:endParaRPr sz="5600">
              <a:solidFill>
                <a:srgbClr val="000A39"/>
              </a:solidFill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338" y="914400"/>
            <a:ext cx="6857023" cy="688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37106" t="0"/>
          <a:stretch/>
        </p:blipFill>
        <p:spPr>
          <a:xfrm>
            <a:off x="685800" y="914400"/>
            <a:ext cx="8420099" cy="6694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>
            <p:ph idx="2" type="subTitle"/>
          </p:nvPr>
        </p:nvSpPr>
        <p:spPr>
          <a:xfrm>
            <a:off x="685875" y="8163150"/>
            <a:ext cx="84201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00A39"/>
                </a:solidFill>
              </a:rPr>
              <a:t>Específicos por contenido</a:t>
            </a:r>
            <a:endParaRPr sz="5600">
              <a:solidFill>
                <a:srgbClr val="000A3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Objetivos Generales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subTitle"/>
          </p:nvPr>
        </p:nvSpPr>
        <p:spPr>
          <a:xfrm>
            <a:off x="685800" y="26858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0960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6000"/>
              <a:buFont typeface="Lato"/>
              <a:buChar char="●"/>
            </a:pPr>
            <a:r>
              <a:rPr lang="en-US" sz="6000"/>
              <a:t>Aumentar tus ventas.</a:t>
            </a:r>
            <a:endParaRPr sz="6000"/>
          </a:p>
          <a:p>
            <a:pPr indent="-609600" lvl="0" marL="5486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6000"/>
              <a:buFont typeface="Lato"/>
              <a:buChar char="●"/>
            </a:pPr>
            <a:r>
              <a:rPr lang="en-US" sz="6000"/>
              <a:t>Incrementar tu base </a:t>
            </a:r>
            <a:br>
              <a:rPr lang="en-US" sz="6000"/>
            </a:br>
            <a:r>
              <a:rPr lang="en-US" sz="6000"/>
              <a:t>de datos.</a:t>
            </a:r>
            <a:endParaRPr sz="6000"/>
          </a:p>
          <a:p>
            <a:pPr indent="-609600" lvl="0" marL="54864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6000"/>
              <a:buFont typeface="Lato"/>
              <a:buChar char="●"/>
            </a:pPr>
            <a:r>
              <a:rPr lang="en-US" sz="6000"/>
              <a:t>Posicionar tu marca.</a:t>
            </a:r>
            <a:endParaRPr sz="6000"/>
          </a:p>
        </p:txBody>
      </p:sp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 b="30789" l="0" r="0" t="24716"/>
          <a:stretch/>
        </p:blipFill>
        <p:spPr>
          <a:xfrm>
            <a:off x="685800" y="6481329"/>
            <a:ext cx="8420099" cy="249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="1" lang="en-US" sz="4600"/>
              <a:t>Aumentar tus ventas: </a:t>
            </a:r>
            <a:r>
              <a:rPr lang="en-US" sz="4600"/>
              <a:t>quiero captar un cliente nuevo a la semana en LinkedIn.</a:t>
            </a:r>
            <a:endParaRPr sz="4600"/>
          </a:p>
          <a:p>
            <a:pPr indent="-520700" lvl="0" marL="457200" rtl="0" algn="l">
              <a:spcBef>
                <a:spcPts val="1000"/>
              </a:spcBef>
              <a:spcAft>
                <a:spcPts val="1000"/>
              </a:spcAft>
              <a:buSzPts val="4600"/>
              <a:buChar char="●"/>
            </a:pPr>
            <a:r>
              <a:rPr b="1" lang="en-US" sz="4600"/>
              <a:t>Incrementar tu base de datos:</a:t>
            </a:r>
            <a:r>
              <a:rPr lang="en-US" sz="4600"/>
              <a:t> cada mes tengo que captar a 100 nuevas personas para mi recurso gratuito.</a:t>
            </a:r>
            <a:endParaRPr sz="4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¿Para qué sirve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contenido estratégico?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1000"/>
              </a:spcAft>
              <a:buSzPts val="4600"/>
              <a:buChar char="●"/>
            </a:pPr>
            <a:r>
              <a:rPr b="1" lang="en-US" sz="4600"/>
              <a:t>Posicionar tu marca:</a:t>
            </a:r>
            <a:r>
              <a:rPr lang="en-US" sz="4600"/>
              <a:t> una vez al mes tengo que ser speaker en un congreso.</a:t>
            </a:r>
            <a:endParaRPr sz="4600"/>
          </a:p>
        </p:txBody>
      </p:sp>
      <p:pic>
        <p:nvPicPr>
          <p:cNvPr id="239" name="Google Shape;2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025" y="5423050"/>
            <a:ext cx="5255651" cy="32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Objetivos específicos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1000"/>
              </a:spcAft>
              <a:buSzPts val="4600"/>
              <a:buChar char="●"/>
            </a:pPr>
            <a:r>
              <a:rPr b="1" lang="en-US" sz="4600"/>
              <a:t>Aumentar tus ventas: </a:t>
            </a:r>
            <a:r>
              <a:rPr lang="en-US" sz="4600"/>
              <a:t>llegar a 1.000 personas en tres días con mi publicación y hacer que una de ellas me compre mi formación.</a:t>
            </a:r>
            <a:endParaRPr sz="4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b="1" lang="en-US" sz="4600"/>
              <a:t>Incrementar tu base de datos: </a:t>
            </a:r>
            <a:r>
              <a:rPr lang="en-US" sz="4600"/>
              <a:t>llegar a 5.000 personas en una semana con mi infografía y conseguir 50 nuevos leads.</a:t>
            </a:r>
            <a:endParaRPr sz="4600"/>
          </a:p>
          <a:p>
            <a:pPr indent="-520700" lvl="0" marL="457200" rtl="0" algn="l">
              <a:spcBef>
                <a:spcPts val="1000"/>
              </a:spcBef>
              <a:spcAft>
                <a:spcPts val="1000"/>
              </a:spcAft>
              <a:buSzPts val="4600"/>
              <a:buChar char="●"/>
            </a:pPr>
            <a:r>
              <a:rPr b="1" lang="en-US" sz="4600"/>
              <a:t>Posicionar tu marca: </a:t>
            </a:r>
            <a:r>
              <a:rPr lang="en-US" sz="4600"/>
              <a:t>que mi post de debate consiga en 3 días 300 comentarios.</a:t>
            </a:r>
            <a:endParaRPr sz="4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Qué es un</a:t>
            </a:r>
            <a:r>
              <a:rPr lang="en-US"/>
              <a:t> funnel de contenidos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LinkedIn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1129200" y="2306000"/>
            <a:ext cx="75333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Es un proceso de intercambio de contenidos con los usuarios para transformar a personas desconocidas en clientes recurrentes.</a:t>
            </a:r>
            <a:endParaRPr sz="5300"/>
          </a:p>
        </p:txBody>
      </p:sp>
      <p:sp>
        <p:nvSpPr>
          <p:cNvPr id="270" name="Google Shape;270;p45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Funnel de contenidos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/>
        </p:nvSpPr>
        <p:spPr>
          <a:xfrm>
            <a:off x="685800" y="6584077"/>
            <a:ext cx="2787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Fidelizar</a:t>
            </a:r>
            <a:endParaRPr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Embajadores</a:t>
            </a:r>
            <a:endParaRPr b="1"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7"/>
          <p:cNvSpPr txBox="1"/>
          <p:nvPr/>
        </p:nvSpPr>
        <p:spPr>
          <a:xfrm>
            <a:off x="685800" y="4744307"/>
            <a:ext cx="2787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Convertir leads</a:t>
            </a:r>
            <a:endParaRPr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Prospectos</a:t>
            </a:r>
            <a:endParaRPr b="1"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685800" y="3101573"/>
            <a:ext cx="2787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Captar tráfico</a:t>
            </a:r>
            <a:endParaRPr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Extraños</a:t>
            </a:r>
            <a:endParaRPr b="1"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6735491" y="5377255"/>
            <a:ext cx="2370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Vender</a:t>
            </a:r>
            <a:endParaRPr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Clientes</a:t>
            </a:r>
            <a:endParaRPr b="1"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47"/>
          <p:cNvSpPr txBox="1"/>
          <p:nvPr/>
        </p:nvSpPr>
        <p:spPr>
          <a:xfrm>
            <a:off x="6828007" y="3620730"/>
            <a:ext cx="2277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Nutrir</a:t>
            </a:r>
            <a:endParaRPr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Visitantes</a:t>
            </a:r>
            <a:endParaRPr b="1" sz="30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7" name="Google Shape;287;p47"/>
          <p:cNvGrpSpPr/>
          <p:nvPr/>
        </p:nvGrpSpPr>
        <p:grpSpPr>
          <a:xfrm rot="10800000">
            <a:off x="3331109" y="3050950"/>
            <a:ext cx="3757684" cy="4650674"/>
            <a:chOff x="3318063" y="1368287"/>
            <a:chExt cx="2408000" cy="2993482"/>
          </a:xfrm>
        </p:grpSpPr>
        <p:sp>
          <p:nvSpPr>
            <p:cNvPr id="288" name="Google Shape;288;p47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89" name="Google Shape;289;p47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90" name="Google Shape;290;p47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1" name="Google Shape;291;p47"/>
            <p:cNvSpPr/>
            <p:nvPr/>
          </p:nvSpPr>
          <p:spPr>
            <a:xfrm>
              <a:off x="3844034" y="2401368"/>
              <a:ext cx="1356545" cy="6728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92" name="Google Shape;292;p47"/>
            <p:cNvSpPr/>
            <p:nvPr/>
          </p:nvSpPr>
          <p:spPr>
            <a:xfrm>
              <a:off x="3930892" y="2272397"/>
              <a:ext cx="1175304" cy="581421"/>
            </a:xfrm>
            <a:custGeom>
              <a:rect b="b" l="l" r="r" t="t"/>
              <a:pathLst>
                <a:path extrusionOk="0" h="16300" w="49248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93" name="Google Shape;293;p47"/>
            <p:cNvSpPr/>
            <p:nvPr/>
          </p:nvSpPr>
          <p:spPr>
            <a:xfrm>
              <a:off x="4052837" y="2081437"/>
              <a:ext cx="931314" cy="460727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94" name="Google Shape;294;p47"/>
            <p:cNvSpPr/>
            <p:nvPr/>
          </p:nvSpPr>
          <p:spPr>
            <a:xfrm>
              <a:off x="4233144" y="1787006"/>
              <a:ext cx="573183" cy="289305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95" name="Google Shape;295;p47"/>
            <p:cNvSpPr/>
            <p:nvPr/>
          </p:nvSpPr>
          <p:spPr>
            <a:xfrm>
              <a:off x="3640743" y="2708179"/>
              <a:ext cx="881371" cy="854431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96" name="Google Shape;296;p47"/>
            <p:cNvSpPr/>
            <p:nvPr/>
          </p:nvSpPr>
          <p:spPr>
            <a:xfrm>
              <a:off x="3964720" y="2291507"/>
              <a:ext cx="555203" cy="453658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97" name="Google Shape;297;p47"/>
            <p:cNvSpPr/>
            <p:nvPr/>
          </p:nvSpPr>
          <p:spPr>
            <a:xfrm flipH="1">
              <a:off x="4518736" y="2291507"/>
              <a:ext cx="555203" cy="453658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298" name="Google Shape;298;p47"/>
            <p:cNvSpPr/>
            <p:nvPr/>
          </p:nvSpPr>
          <p:spPr>
            <a:xfrm>
              <a:off x="4084537" y="1922553"/>
              <a:ext cx="435387" cy="501365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99" name="Google Shape;299;p47"/>
            <p:cNvSpPr/>
            <p:nvPr/>
          </p:nvSpPr>
          <p:spPr>
            <a:xfrm flipH="1">
              <a:off x="4518735" y="1922553"/>
              <a:ext cx="435387" cy="501365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0" name="Google Shape;300;p47"/>
            <p:cNvSpPr/>
            <p:nvPr/>
          </p:nvSpPr>
          <p:spPr>
            <a:xfrm>
              <a:off x="4266040" y="1368287"/>
              <a:ext cx="253884" cy="59311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1" name="Google Shape;301;p47"/>
            <p:cNvSpPr/>
            <p:nvPr/>
          </p:nvSpPr>
          <p:spPr>
            <a:xfrm flipH="1">
              <a:off x="4518734" y="1368287"/>
              <a:ext cx="253884" cy="59311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2" name="Google Shape;302;p47"/>
            <p:cNvSpPr/>
            <p:nvPr/>
          </p:nvSpPr>
          <p:spPr>
            <a:xfrm>
              <a:off x="3877348" y="2290728"/>
              <a:ext cx="642683" cy="657851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3" name="Google Shape;303;p47"/>
            <p:cNvSpPr/>
            <p:nvPr/>
          </p:nvSpPr>
          <p:spPr>
            <a:xfrm flipH="1">
              <a:off x="4518572" y="2291772"/>
              <a:ext cx="642683" cy="657851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4" name="Google Shape;304;p47"/>
            <p:cNvSpPr/>
            <p:nvPr/>
          </p:nvSpPr>
          <p:spPr>
            <a:xfrm flipH="1">
              <a:off x="4522009" y="2708179"/>
              <a:ext cx="881371" cy="854431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idx="1" type="subTitle"/>
          </p:nvPr>
        </p:nvSpPr>
        <p:spPr>
          <a:xfrm>
            <a:off x="685800" y="2914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Dentro de tu estrategia de contenidos en LinkedIn puedes tomar dos caminos:</a:t>
            </a:r>
            <a:endParaRPr sz="5000"/>
          </a:p>
          <a:p>
            <a:pPr indent="-546100" lvl="0" marL="457200" rtl="0" algn="l">
              <a:spcBef>
                <a:spcPts val="150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Hacer todo el funnel dentro de LinkedIn.</a:t>
            </a:r>
            <a:endParaRPr sz="5000"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Enfocarte en una o varias partes del funnel.</a:t>
            </a:r>
            <a:endParaRPr sz="5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/>
              <a:t>Qué contenido puedo usar en cada parte del funnel</a:t>
            </a:r>
            <a:endParaRPr sz="8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El contenido estratégico nos sirve para</a:t>
            </a:r>
            <a:r>
              <a:rPr lang="en-US" sz="4600"/>
              <a:t> mostrarle a nuestro público cómo podemos resolver sus necesidades, solucionar sus problemas y satisfacer sus deseos de una forma eficaz y accesible.</a:t>
            </a:r>
            <a:endParaRPr sz="4600"/>
          </a:p>
        </p:txBody>
      </p:sp>
      <p:sp>
        <p:nvSpPr>
          <p:cNvPr id="74" name="Google Shape;74;p14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2157725" y="1492750"/>
            <a:ext cx="67197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Antes de empezar</a:t>
            </a:r>
            <a:endParaRPr sz="5900"/>
          </a:p>
        </p:txBody>
      </p:sp>
      <p:sp>
        <p:nvSpPr>
          <p:cNvPr id="323" name="Google Shape;323;p50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Es muy importante tener todos los contenidos de LinkedIn de las siguientes secciones optimizados a tus objetivos:</a:t>
            </a:r>
            <a:endParaRPr sz="4400"/>
          </a:p>
          <a:p>
            <a:pPr indent="-508000" lvl="0" marL="457200" rtl="0" algn="l">
              <a:spcBef>
                <a:spcPts val="1500"/>
              </a:spcBef>
              <a:spcAft>
                <a:spcPts val="0"/>
              </a:spcAft>
              <a:buSzPts val="4400"/>
              <a:buChar char="●"/>
            </a:pPr>
            <a:r>
              <a:rPr lang="en-US" sz="4400"/>
              <a:t>Experiencia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lang="en-US" sz="4400"/>
              <a:t>Educación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lang="en-US" sz="4400"/>
              <a:t>Cursos</a:t>
            </a:r>
            <a:endParaRPr sz="4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>
            <p:ph idx="1" type="subTitle"/>
          </p:nvPr>
        </p:nvSpPr>
        <p:spPr>
          <a:xfrm>
            <a:off x="800100" y="3638200"/>
            <a:ext cx="81915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Licencias y certificaciones.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Proyectos.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Reconocimientos y premios.</a:t>
            </a:r>
            <a:endParaRPr sz="4900"/>
          </a:p>
          <a:p>
            <a:pPr indent="-5397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900"/>
              <a:buFont typeface="Lato"/>
              <a:buChar char="●"/>
            </a:pPr>
            <a:r>
              <a:rPr lang="en-US" sz="4900"/>
              <a:t>Página de servicios.</a:t>
            </a:r>
            <a:endParaRPr sz="4900"/>
          </a:p>
        </p:txBody>
      </p:sp>
      <p:sp>
        <p:nvSpPr>
          <p:cNvPr id="330" name="Google Shape;330;p51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/>
              <a:t>Antes de empezar</a:t>
            </a:r>
            <a:endParaRPr sz="59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/>
              <a:t>nclúyelos 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 funnel de contenidos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1" y="914388"/>
            <a:ext cx="8420099" cy="66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3"/>
          <p:cNvSpPr txBox="1"/>
          <p:nvPr>
            <p:ph idx="2" type="subTitle"/>
          </p:nvPr>
        </p:nvSpPr>
        <p:spPr>
          <a:xfrm>
            <a:off x="1740524" y="8163160"/>
            <a:ext cx="63108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00A39"/>
                </a:solidFill>
              </a:rPr>
              <a:t>Destacadas</a:t>
            </a:r>
            <a:endParaRPr sz="5600">
              <a:solidFill>
                <a:srgbClr val="000A3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53" y="2015781"/>
            <a:ext cx="8419949" cy="524931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4"/>
          <p:cNvSpPr txBox="1"/>
          <p:nvPr>
            <p:ph idx="2" type="subTitle"/>
          </p:nvPr>
        </p:nvSpPr>
        <p:spPr>
          <a:xfrm>
            <a:off x="1740524" y="8163160"/>
            <a:ext cx="63108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00A39"/>
                </a:solidFill>
              </a:rPr>
              <a:t>Acerca de</a:t>
            </a:r>
            <a:endParaRPr sz="5600">
              <a:solidFill>
                <a:srgbClr val="000A3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2234625" y="1572775"/>
            <a:ext cx="6871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00"/>
              <a:t>Captar tráfico - extraños</a:t>
            </a:r>
            <a:endParaRPr sz="5300"/>
          </a:p>
        </p:txBody>
      </p:sp>
      <p:sp>
        <p:nvSpPr>
          <p:cNvPr id="357" name="Google Shape;357;p55"/>
          <p:cNvSpPr txBox="1"/>
          <p:nvPr>
            <p:ph idx="1" type="subTitle"/>
          </p:nvPr>
        </p:nvSpPr>
        <p:spPr>
          <a:xfrm>
            <a:off x="1024650" y="3638200"/>
            <a:ext cx="77424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Debates o reflexiones.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Congresos, ferias, etc. 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Encuestas o contenido viral.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Colaboraciones.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Publicaciones exitosas.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Tendencias o novedades.</a:t>
            </a:r>
            <a:endParaRPr sz="4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2239675" y="1492750"/>
            <a:ext cx="66375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100"/>
              <a:t>Nutrir - visitantes</a:t>
            </a:r>
            <a:endParaRPr sz="6100"/>
          </a:p>
        </p:txBody>
      </p:sp>
      <p:sp>
        <p:nvSpPr>
          <p:cNvPr id="364" name="Google Shape;364;p56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Tips, trucos, guías, tutoriales…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Infografías, </a:t>
            </a:r>
            <a:r>
              <a:rPr lang="en-US" sz="4800"/>
              <a:t>PDF’s</a:t>
            </a:r>
            <a:r>
              <a:rPr lang="en-US" sz="4600"/>
              <a:t>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Sinergias colaborativas.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Noticias, estadísticas…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Encuestas.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Preguntas y respuestas.</a:t>
            </a:r>
            <a:endParaRPr sz="4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Convertir leads</a:t>
            </a:r>
            <a:r>
              <a:rPr lang="en-US"/>
              <a:t> - prospectos</a:t>
            </a:r>
            <a:endParaRPr/>
          </a:p>
        </p:txBody>
      </p:sp>
      <p:sp>
        <p:nvSpPr>
          <p:cNvPr id="371" name="Google Shape;371;p57"/>
          <p:cNvSpPr txBox="1"/>
          <p:nvPr>
            <p:ph idx="1" type="subTitle"/>
          </p:nvPr>
        </p:nvSpPr>
        <p:spPr>
          <a:xfrm>
            <a:off x="759600" y="3638200"/>
            <a:ext cx="82725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Tips, trucos, guías, tutoriales…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Infografías, </a:t>
            </a:r>
            <a:r>
              <a:rPr lang="en-US" sz="4600"/>
              <a:t>PDF’s</a:t>
            </a:r>
            <a:r>
              <a:rPr lang="en-US" sz="4600"/>
              <a:t>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Networking.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Resolver dudas.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Metodología.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Resultados o estudios.</a:t>
            </a:r>
            <a:endParaRPr sz="4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00"/>
              <a:t>Vender </a:t>
            </a:r>
            <a:r>
              <a:rPr lang="en-US" sz="6200"/>
              <a:t>- clientes</a:t>
            </a:r>
            <a:endParaRPr sz="6200"/>
          </a:p>
        </p:txBody>
      </p:sp>
      <p:sp>
        <p:nvSpPr>
          <p:cNvPr id="378" name="Google Shape;378;p58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Tips, trucos, guías, tutoriales…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Infografías, </a:t>
            </a:r>
            <a:r>
              <a:rPr lang="en-US" sz="4600"/>
              <a:t>PDF’s</a:t>
            </a:r>
            <a:r>
              <a:rPr lang="en-US" sz="4600"/>
              <a:t>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Testimonios o casos de éxito.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Lanzamientos, catálogo...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Quitar objeciones.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A39"/>
              </a:buClr>
              <a:buSzPts val="4600"/>
              <a:buFont typeface="Lato"/>
              <a:buChar char="●"/>
            </a:pPr>
            <a:r>
              <a:rPr lang="en-US" sz="4600"/>
              <a:t>Contenidos de clientes.</a:t>
            </a:r>
            <a:endParaRPr sz="4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Fidelizar</a:t>
            </a:r>
            <a:r>
              <a:rPr lang="en-US"/>
              <a:t> - embajadores</a:t>
            </a:r>
            <a:endParaRPr/>
          </a:p>
        </p:txBody>
      </p:sp>
      <p:sp>
        <p:nvSpPr>
          <p:cNvPr id="385" name="Google Shape;385;p59"/>
          <p:cNvSpPr txBox="1"/>
          <p:nvPr>
            <p:ph idx="1" type="subTitle"/>
          </p:nvPr>
        </p:nvSpPr>
        <p:spPr>
          <a:xfrm>
            <a:off x="750150" y="3638200"/>
            <a:ext cx="82914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0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Tips, trucos, guías, tutoriales…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Infografías, </a:t>
            </a:r>
            <a:r>
              <a:rPr lang="en-US" sz="4600"/>
              <a:t>PDF’s</a:t>
            </a:r>
            <a:r>
              <a:rPr lang="en-US" sz="4600"/>
              <a:t>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Imágenes de tu trabajo.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600"/>
              <a:buChar char="●"/>
            </a:pPr>
            <a:r>
              <a:rPr lang="en-US" sz="4600"/>
              <a:t>Logros, reconocimientos, premios…</a:t>
            </a:r>
            <a:endParaRPr sz="4600"/>
          </a:p>
          <a:p>
            <a:pPr indent="-520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600"/>
              <a:buChar char="●"/>
            </a:pPr>
            <a:r>
              <a:rPr lang="en-US" sz="4600"/>
              <a:t>Aniversarios…</a:t>
            </a:r>
            <a:endParaRPr sz="4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¿Por qué crear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contenido en LinkedIn?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 un funnel de contenidos con el objetivo de vender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objetivo de este funnel es conseguir cerrar ventas orgánicas a través de esta red social.</a:t>
            </a:r>
            <a:endParaRPr/>
          </a:p>
        </p:txBody>
      </p:sp>
      <p:sp>
        <p:nvSpPr>
          <p:cNvPr id="398" name="Google Shape;398;p61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E</a:t>
            </a:r>
            <a:r>
              <a:rPr lang="en-US" sz="4900"/>
              <a:t>mpieza optimizando</a:t>
            </a:r>
            <a:endParaRPr sz="4900"/>
          </a:p>
        </p:txBody>
      </p:sp>
      <p:sp>
        <p:nvSpPr>
          <p:cNvPr id="405" name="Google Shape;405;p62"/>
          <p:cNvSpPr txBox="1"/>
          <p:nvPr>
            <p:ph idx="1" type="subTitle"/>
          </p:nvPr>
        </p:nvSpPr>
        <p:spPr>
          <a:xfrm>
            <a:off x="685800" y="3333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El “acerca de”: CTA para vender aquello que quieras.</a:t>
            </a:r>
            <a:endParaRPr/>
          </a:p>
          <a:p>
            <a:pPr indent="-482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Las destacadas: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Roboto"/>
              <a:buChar char="○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Venta directa con URL.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Roboto"/>
              <a:buChar char="○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Caso de éxito + venta final con URL.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Roboto"/>
              <a:buChar char="○"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Mejor publicación + venta final + palabra clave + URL por mensaje privado // catálogo.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63"/>
          <p:cNvGrpSpPr/>
          <p:nvPr/>
        </p:nvGrpSpPr>
        <p:grpSpPr>
          <a:xfrm rot="10800000">
            <a:off x="2962953" y="3790588"/>
            <a:ext cx="3757684" cy="2464830"/>
            <a:chOff x="3318063" y="2775241"/>
            <a:chExt cx="2408000" cy="1586528"/>
          </a:xfrm>
        </p:grpSpPr>
        <p:sp>
          <p:nvSpPr>
            <p:cNvPr id="412" name="Google Shape;412;p63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13" name="Google Shape;413;p63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14" name="Google Shape;414;p63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415" name="Google Shape;415;p63"/>
          <p:cNvSpPr txBox="1"/>
          <p:nvPr/>
        </p:nvSpPr>
        <p:spPr>
          <a:xfrm>
            <a:off x="685800" y="7152900"/>
            <a:ext cx="84201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Venta final + palabra clave + URL por mensaje privado.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6" name="Google Shape;416;p63"/>
          <p:cNvGrpSpPr/>
          <p:nvPr/>
        </p:nvGrpSpPr>
        <p:grpSpPr>
          <a:xfrm rot="10800000">
            <a:off x="3407352" y="4957761"/>
            <a:ext cx="2868891" cy="1724397"/>
            <a:chOff x="3318063" y="2775241"/>
            <a:chExt cx="2408000" cy="1586528"/>
          </a:xfrm>
        </p:grpSpPr>
        <p:sp>
          <p:nvSpPr>
            <p:cNvPr id="417" name="Google Shape;417;p63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18" name="Google Shape;418;p63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19" name="Google Shape;419;p63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420" name="Google Shape;420;p63"/>
          <p:cNvSpPr txBox="1"/>
          <p:nvPr/>
        </p:nvSpPr>
        <p:spPr>
          <a:xfrm>
            <a:off x="974250" y="2055750"/>
            <a:ext cx="784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900" lIns="97900" spcFirstLastPara="1" rIns="97900" wrap="square" tIns="97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Captar tráfico + </a:t>
            </a: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Nutrir</a:t>
            </a:r>
            <a:endParaRPr b="1" sz="48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/>
          <p:nvPr/>
        </p:nvSpPr>
        <p:spPr>
          <a:xfrm>
            <a:off x="685800" y="5978725"/>
            <a:ext cx="84201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8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Venta directa con URL.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8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enta final con URL.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8950" lvl="0" marL="457200" rtl="0" algn="ctr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Venta + palabra clave + URL por mensaje privado.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64"/>
          <p:cNvSpPr txBox="1"/>
          <p:nvPr/>
        </p:nvSpPr>
        <p:spPr>
          <a:xfrm>
            <a:off x="974375" y="1488325"/>
            <a:ext cx="784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900" lIns="97900" spcFirstLastPara="1" rIns="97900" wrap="square" tIns="97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2. Vender</a:t>
            </a:r>
            <a:endParaRPr b="1" sz="48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8" name="Google Shape;428;p64"/>
          <p:cNvGrpSpPr/>
          <p:nvPr/>
        </p:nvGrpSpPr>
        <p:grpSpPr>
          <a:xfrm rot="10800000">
            <a:off x="3099603" y="3217693"/>
            <a:ext cx="3592736" cy="2159582"/>
            <a:chOff x="3318063" y="2775241"/>
            <a:chExt cx="2408000" cy="1586528"/>
          </a:xfrm>
        </p:grpSpPr>
        <p:sp>
          <p:nvSpPr>
            <p:cNvPr id="429" name="Google Shape;429;p64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0" name="Google Shape;430;p64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31" name="Google Shape;431;p64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/>
              <a:t>Crea un funnel de contenidos para captar leads</a:t>
            </a:r>
            <a:endParaRPr sz="7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6"/>
          <p:cNvSpPr txBox="1"/>
          <p:nvPr>
            <p:ph type="title"/>
          </p:nvPr>
        </p:nvSpPr>
        <p:spPr>
          <a:xfrm>
            <a:off x="1277850" y="2343901"/>
            <a:ext cx="72360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/>
              <a:t>El objetivo de </a:t>
            </a:r>
            <a:br>
              <a:rPr lang="en-US" sz="6300"/>
            </a:br>
            <a:r>
              <a:rPr lang="en-US" sz="6300"/>
              <a:t>este funnel es derivar tráfico a tu recurso gratuito. </a:t>
            </a:r>
            <a:endParaRPr sz="63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6300"/>
              <a:t>El lead se cierra en tu página web.</a:t>
            </a:r>
            <a:endParaRPr sz="6300"/>
          </a:p>
        </p:txBody>
      </p:sp>
      <p:sp>
        <p:nvSpPr>
          <p:cNvPr id="444" name="Google Shape;444;p66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7"/>
          <p:cNvSpPr txBox="1"/>
          <p:nvPr>
            <p:ph type="title"/>
          </p:nvPr>
        </p:nvSpPr>
        <p:spPr>
          <a:xfrm>
            <a:off x="2537875" y="1227600"/>
            <a:ext cx="63585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Empieza optimizando</a:t>
            </a:r>
            <a:endParaRPr sz="5000"/>
          </a:p>
        </p:txBody>
      </p:sp>
      <p:sp>
        <p:nvSpPr>
          <p:cNvPr id="451" name="Google Shape;451;p67"/>
          <p:cNvSpPr txBox="1"/>
          <p:nvPr>
            <p:ph idx="1" type="subTitle"/>
          </p:nvPr>
        </p:nvSpPr>
        <p:spPr>
          <a:xfrm>
            <a:off x="685800" y="3048425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El “acerca de”: CTA para llevar tráfico a tu recurso gratuito.</a:t>
            </a:r>
            <a:endParaRPr/>
          </a:p>
          <a:p>
            <a:pPr indent="-482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Las destacadas:</a:t>
            </a:r>
            <a:endParaRPr/>
          </a:p>
          <a:p>
            <a:pPr indent="-463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Roboto"/>
              <a:buChar char="○"/>
            </a:pPr>
            <a:r>
              <a:rPr lang="en-US" sz="3700">
                <a:latin typeface="Roboto"/>
                <a:ea typeface="Roboto"/>
                <a:cs typeface="Roboto"/>
                <a:sym typeface="Roboto"/>
              </a:rPr>
              <a:t>Recurso gratuito con URL.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  <a:p>
            <a:pPr indent="-463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Roboto"/>
              <a:buChar char="○"/>
            </a:pPr>
            <a:r>
              <a:rPr lang="en-US" sz="3700">
                <a:latin typeface="Roboto"/>
                <a:ea typeface="Roboto"/>
                <a:cs typeface="Roboto"/>
                <a:sym typeface="Roboto"/>
              </a:rPr>
              <a:t>Mejor publicación + recurso gratis final con URL.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  <a:p>
            <a:pPr indent="-463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700"/>
              <a:buFont typeface="Roboto"/>
              <a:buChar char="○"/>
            </a:pPr>
            <a:r>
              <a:rPr lang="en-US" sz="3700">
                <a:latin typeface="Roboto"/>
                <a:ea typeface="Roboto"/>
                <a:cs typeface="Roboto"/>
                <a:sym typeface="Roboto"/>
              </a:rPr>
              <a:t>Mejor publicación + recurso gratis final + palabra clave + URL por mensaje privado.</a:t>
            </a:r>
            <a:endParaRPr sz="3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68"/>
          <p:cNvGrpSpPr/>
          <p:nvPr/>
        </p:nvGrpSpPr>
        <p:grpSpPr>
          <a:xfrm rot="10800000">
            <a:off x="2962953" y="3790588"/>
            <a:ext cx="3757684" cy="2464830"/>
            <a:chOff x="3318063" y="2775241"/>
            <a:chExt cx="2408000" cy="1586528"/>
          </a:xfrm>
        </p:grpSpPr>
        <p:sp>
          <p:nvSpPr>
            <p:cNvPr id="458" name="Google Shape;458;p68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59" name="Google Shape;459;p68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0" name="Google Shape;460;p68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461" name="Google Shape;461;p68"/>
          <p:cNvSpPr txBox="1"/>
          <p:nvPr/>
        </p:nvSpPr>
        <p:spPr>
          <a:xfrm>
            <a:off x="685800" y="7152900"/>
            <a:ext cx="84201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Recurso gratis final + palabra clave + URL por mensaje privado.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2" name="Google Shape;462;p68"/>
          <p:cNvGrpSpPr/>
          <p:nvPr/>
        </p:nvGrpSpPr>
        <p:grpSpPr>
          <a:xfrm rot="10800000">
            <a:off x="3407352" y="4957761"/>
            <a:ext cx="2868891" cy="1724397"/>
            <a:chOff x="3318063" y="2775241"/>
            <a:chExt cx="2408000" cy="1586528"/>
          </a:xfrm>
        </p:grpSpPr>
        <p:sp>
          <p:nvSpPr>
            <p:cNvPr id="463" name="Google Shape;463;p68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64" name="Google Shape;464;p68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5" name="Google Shape;465;p68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466" name="Google Shape;466;p68"/>
          <p:cNvSpPr txBox="1"/>
          <p:nvPr/>
        </p:nvSpPr>
        <p:spPr>
          <a:xfrm>
            <a:off x="974250" y="2055750"/>
            <a:ext cx="784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900" lIns="97900" spcFirstLastPara="1" rIns="97900" wrap="square" tIns="97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5. Captar tráfico + 4. Nutrir</a:t>
            </a:r>
            <a:endParaRPr b="1" sz="48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 txBox="1"/>
          <p:nvPr/>
        </p:nvSpPr>
        <p:spPr>
          <a:xfrm>
            <a:off x="685925" y="5956625"/>
            <a:ext cx="84201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889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Recurso gratis + URL.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8950" lvl="0" marL="457200" rtl="0" algn="l"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ecurso gratis final con URL.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895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A39"/>
              </a:buClr>
              <a:buSzPts val="4100"/>
              <a:buFont typeface="Roboto"/>
              <a:buChar char="●"/>
            </a:pPr>
            <a:r>
              <a:rPr lang="en-US" sz="41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Recurso gratis + palabra clave + URL por mensaje privado.</a:t>
            </a:r>
            <a:endParaRPr sz="41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69"/>
          <p:cNvSpPr txBox="1"/>
          <p:nvPr/>
        </p:nvSpPr>
        <p:spPr>
          <a:xfrm>
            <a:off x="974375" y="1628500"/>
            <a:ext cx="784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900" lIns="97900" spcFirstLastPara="1" rIns="97900" wrap="square" tIns="97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3. Convertir leads</a:t>
            </a:r>
            <a:endParaRPr b="1" sz="48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4" name="Google Shape;474;p69"/>
          <p:cNvGrpSpPr/>
          <p:nvPr/>
        </p:nvGrpSpPr>
        <p:grpSpPr>
          <a:xfrm rot="10800000">
            <a:off x="3099603" y="3260743"/>
            <a:ext cx="3592736" cy="2159582"/>
            <a:chOff x="3318063" y="2775241"/>
            <a:chExt cx="2408000" cy="1586528"/>
          </a:xfrm>
        </p:grpSpPr>
        <p:sp>
          <p:nvSpPr>
            <p:cNvPr id="475" name="Google Shape;475;p69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76" name="Google Shape;476;p69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7" name="Google Shape;477;p69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685800" y="3200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 sz="5500"/>
              <a:t>Es la red social profesional más grande del mundo, donde puedes encontrar oportunidades de empleo o </a:t>
            </a:r>
            <a:r>
              <a:rPr b="1" lang="en-US" sz="5500">
                <a:solidFill>
                  <a:srgbClr val="1C4587"/>
                </a:solidFill>
              </a:rPr>
              <a:t>generar negocio</a:t>
            </a:r>
            <a:r>
              <a:rPr lang="en-US" sz="5500"/>
              <a:t>.</a:t>
            </a:r>
            <a:endParaRPr sz="55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0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/>
              <a:t>Crea un funnel de contenidos para posicionarte en tu sector</a:t>
            </a:r>
            <a:endParaRPr sz="76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1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 objetivo de este funnel</a:t>
            </a:r>
            <a:r>
              <a:rPr lang="en-US"/>
              <a:t> es crear contenido que te dé alcance, autoridad y posicionamiento.</a:t>
            </a:r>
            <a:endParaRPr/>
          </a:p>
        </p:txBody>
      </p:sp>
      <p:sp>
        <p:nvSpPr>
          <p:cNvPr id="490" name="Google Shape;490;p71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2"/>
          <p:cNvSpPr txBox="1"/>
          <p:nvPr>
            <p:ph type="title"/>
          </p:nvPr>
        </p:nvSpPr>
        <p:spPr>
          <a:xfrm>
            <a:off x="2405325" y="1227600"/>
            <a:ext cx="64530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Empieza optimizando</a:t>
            </a:r>
            <a:endParaRPr sz="5000"/>
          </a:p>
        </p:txBody>
      </p:sp>
      <p:sp>
        <p:nvSpPr>
          <p:cNvPr id="497" name="Google Shape;497;p72"/>
          <p:cNvSpPr txBox="1"/>
          <p:nvPr>
            <p:ph idx="1" type="subTitle"/>
          </p:nvPr>
        </p:nvSpPr>
        <p:spPr>
          <a:xfrm>
            <a:off x="685800" y="3200775"/>
            <a:ext cx="8420100" cy="553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El “acerca de”: elevator pitch + qué puedes ofrecer + CTA de autoridad.</a:t>
            </a:r>
            <a:endParaRPr/>
          </a:p>
          <a:p>
            <a:pPr indent="-482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Las destacadas: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Roboto"/>
              <a:buChar char="○"/>
            </a:pPr>
            <a:r>
              <a:rPr lang="en-US" sz="4000">
                <a:latin typeface="Roboto"/>
                <a:ea typeface="Roboto"/>
                <a:cs typeface="Roboto"/>
                <a:sym typeface="Roboto"/>
              </a:rPr>
              <a:t>Publicación de estudios, medios o similar.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Roboto"/>
              <a:buChar char="○"/>
            </a:pPr>
            <a:r>
              <a:rPr lang="en-US" sz="4000">
                <a:latin typeface="Roboto"/>
                <a:ea typeface="Roboto"/>
                <a:cs typeface="Roboto"/>
                <a:sym typeface="Roboto"/>
              </a:rPr>
              <a:t>Publicación con tu método + casos de éxito.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000"/>
              <a:buFont typeface="Roboto"/>
              <a:buChar char="○"/>
            </a:pPr>
            <a:r>
              <a:rPr lang="en-US" sz="4000">
                <a:latin typeface="Roboto"/>
                <a:ea typeface="Roboto"/>
                <a:cs typeface="Roboto"/>
                <a:sym typeface="Roboto"/>
              </a:rPr>
              <a:t>Publicación con más interacción.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73"/>
          <p:cNvGrpSpPr/>
          <p:nvPr/>
        </p:nvGrpSpPr>
        <p:grpSpPr>
          <a:xfrm rot="10800000">
            <a:off x="2962953" y="3790588"/>
            <a:ext cx="3757684" cy="2464830"/>
            <a:chOff x="3318063" y="2775241"/>
            <a:chExt cx="2408000" cy="1586528"/>
          </a:xfrm>
        </p:grpSpPr>
        <p:sp>
          <p:nvSpPr>
            <p:cNvPr id="504" name="Google Shape;504;p73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05" name="Google Shape;505;p73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6" name="Google Shape;506;p73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507" name="Google Shape;507;p73"/>
          <p:cNvSpPr txBox="1"/>
          <p:nvPr/>
        </p:nvSpPr>
        <p:spPr>
          <a:xfrm>
            <a:off x="685800" y="7076700"/>
            <a:ext cx="84201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6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CTA comentar, CTA recomendar, </a:t>
            </a:r>
            <a:br>
              <a:rPr lang="en-US" sz="36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6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CTA compartir, CTA dirigir tráfico</a:t>
            </a:r>
            <a:br>
              <a:rPr lang="en-US" sz="36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6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que te dé autoridad.</a:t>
            </a:r>
            <a:endParaRPr sz="36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8" name="Google Shape;508;p73"/>
          <p:cNvGrpSpPr/>
          <p:nvPr/>
        </p:nvGrpSpPr>
        <p:grpSpPr>
          <a:xfrm rot="10800000">
            <a:off x="3407352" y="4957761"/>
            <a:ext cx="2868891" cy="1724397"/>
            <a:chOff x="3318063" y="2775241"/>
            <a:chExt cx="2408000" cy="1586528"/>
          </a:xfrm>
        </p:grpSpPr>
        <p:sp>
          <p:nvSpPr>
            <p:cNvPr id="509" name="Google Shape;509;p73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10" name="Google Shape;510;p73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11" name="Google Shape;511;p73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</p:grpSp>
      <p:sp>
        <p:nvSpPr>
          <p:cNvPr id="512" name="Google Shape;512;p73"/>
          <p:cNvSpPr txBox="1"/>
          <p:nvPr/>
        </p:nvSpPr>
        <p:spPr>
          <a:xfrm>
            <a:off x="974250" y="2055750"/>
            <a:ext cx="78432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7900" lIns="97900" spcFirstLastPara="1" rIns="97900" wrap="square" tIns="97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A39"/>
                </a:solidFill>
                <a:latin typeface="Roboto"/>
                <a:ea typeface="Roboto"/>
                <a:cs typeface="Roboto"/>
                <a:sym typeface="Roboto"/>
              </a:rPr>
              <a:t>5. Captar tráfico + 4. Nutrir</a:t>
            </a:r>
            <a:endParaRPr b="1" sz="4800">
              <a:solidFill>
                <a:srgbClr val="000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4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Herramientas para crear tu contenido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5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“Menos es más.”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 sobre todo cuando hablamos del uso del tiempo de los emprendedores.</a:t>
            </a:r>
            <a:endParaRPr/>
          </a:p>
        </p:txBody>
      </p:sp>
      <p:sp>
        <p:nvSpPr>
          <p:cNvPr id="525" name="Google Shape;525;p75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6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Buscar e inspirarte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 contenido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527662"/>
            <a:ext cx="8420101" cy="473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3187326"/>
            <a:ext cx="8420100" cy="35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9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Crear el contenido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685800" y="3200400"/>
            <a:ext cx="8420100" cy="409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b="1" lang="en-US" sz="5600"/>
              <a:t>+310M</a:t>
            </a:r>
            <a:r>
              <a:rPr lang="en-US" sz="5600"/>
              <a:t> de usuarios activos mensuales.</a:t>
            </a:r>
            <a:endParaRPr sz="5600"/>
          </a:p>
          <a:p>
            <a:pPr indent="-584200" lvl="0" marL="457200" rtl="0" algn="l">
              <a:spcBef>
                <a:spcPts val="1000"/>
              </a:spcBef>
              <a:spcAft>
                <a:spcPts val="0"/>
              </a:spcAft>
              <a:buSzPts val="5600"/>
              <a:buChar char="●"/>
            </a:pPr>
            <a:r>
              <a:rPr b="1" lang="en-US" sz="5600"/>
              <a:t>+58M</a:t>
            </a:r>
            <a:r>
              <a:rPr lang="en-US" sz="5600"/>
              <a:t> empresas activas.</a:t>
            </a:r>
            <a:endParaRPr sz="5600"/>
          </a:p>
          <a:p>
            <a:pPr indent="-584200" lvl="0" marL="457200" rtl="0" algn="l">
              <a:spcBef>
                <a:spcPts val="1000"/>
              </a:spcBef>
              <a:spcAft>
                <a:spcPts val="1000"/>
              </a:spcAft>
              <a:buSzPts val="5600"/>
              <a:buChar char="●"/>
            </a:pPr>
            <a:r>
              <a:rPr b="1" lang="en-US" sz="5600"/>
              <a:t>-1%</a:t>
            </a:r>
            <a:r>
              <a:rPr lang="en-US" sz="5600"/>
              <a:t> crea contenido.</a:t>
            </a:r>
            <a:endParaRPr sz="5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2825"/>
            <a:ext cx="9791700" cy="800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4" y="2529771"/>
            <a:ext cx="8420100" cy="473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7" y="4174750"/>
            <a:ext cx="8784924" cy="1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3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/>
              <a:t>Qué estructuras de copy pueden tener tus publicaciones</a:t>
            </a:r>
            <a:endParaRPr sz="79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Nunca pierdas </a:t>
            </a:r>
            <a:br>
              <a:rPr lang="en-US"/>
            </a:br>
            <a:r>
              <a:rPr lang="en-US"/>
              <a:t>tu esencia en tus contenidos por </a:t>
            </a:r>
            <a:br>
              <a:rPr lang="en-US"/>
            </a:br>
            <a:r>
              <a:rPr lang="en-US"/>
              <a:t>aplicar técnicas </a:t>
            </a:r>
            <a:br>
              <a:rPr lang="en-US"/>
            </a:br>
            <a:r>
              <a:rPr lang="en-US"/>
              <a:t>de copywriting.</a:t>
            </a:r>
            <a:endParaRPr/>
          </a:p>
        </p:txBody>
      </p:sp>
      <p:sp>
        <p:nvSpPr>
          <p:cNvPr id="580" name="Google Shape;580;p84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5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A tener en cuenta</a:t>
            </a:r>
            <a:endParaRPr sz="6100"/>
          </a:p>
        </p:txBody>
      </p:sp>
      <p:sp>
        <p:nvSpPr>
          <p:cNvPr id="587" name="Google Shape;587;p85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Storytelling.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Un CTA y objetivo por contenido.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Sé tu mismo siempre.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Verbos de acción e infinitivo.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Palabras potenciadoras.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1000"/>
              </a:spcAft>
              <a:buSzPts val="4300"/>
              <a:buChar char="●"/>
            </a:pPr>
            <a:r>
              <a:rPr lang="en-US" sz="4300"/>
              <a:t>Usa los # a tu favor.</a:t>
            </a:r>
            <a:endParaRPr sz="43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6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A tener en cuenta</a:t>
            </a:r>
            <a:endParaRPr sz="6100"/>
          </a:p>
        </p:txBody>
      </p:sp>
      <p:sp>
        <p:nvSpPr>
          <p:cNvPr id="594" name="Google Shape;594;p86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1650" lvl="0" marL="457200" rtl="0" algn="l">
              <a:spcBef>
                <a:spcPts val="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Incluye emojis.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Apela a las emociones.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Frases y párrafos breves.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0"/>
              </a:spcAft>
              <a:buSzPts val="4300"/>
              <a:buChar char="●"/>
            </a:pPr>
            <a:r>
              <a:rPr lang="en-US" sz="4300"/>
              <a:t>Vocabulario sencillo.</a:t>
            </a:r>
            <a:endParaRPr sz="4300"/>
          </a:p>
          <a:p>
            <a:pPr indent="-501650" lvl="0" marL="457200" rtl="0" algn="l">
              <a:spcBef>
                <a:spcPts val="1000"/>
              </a:spcBef>
              <a:spcAft>
                <a:spcPts val="1000"/>
              </a:spcAft>
              <a:buSzPts val="4300"/>
              <a:buChar char="●"/>
            </a:pPr>
            <a:r>
              <a:rPr lang="en-US" sz="4300"/>
              <a:t>Habla de </a:t>
            </a:r>
            <a:r>
              <a:rPr b="1" lang="en-US" sz="4300"/>
              <a:t>tú </a:t>
            </a:r>
            <a:r>
              <a:rPr lang="en-US" sz="4300"/>
              <a:t>al cliente ideal.</a:t>
            </a:r>
            <a:endParaRPr sz="43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7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Técnicas de copywriting</a:t>
            </a:r>
            <a:endParaRPr/>
          </a:p>
        </p:txBody>
      </p:sp>
      <p:sp>
        <p:nvSpPr>
          <p:cNvPr id="601" name="Google Shape;601;p87"/>
          <p:cNvSpPr txBox="1"/>
          <p:nvPr>
            <p:ph idx="1" type="subTitle"/>
          </p:nvPr>
        </p:nvSpPr>
        <p:spPr>
          <a:xfrm>
            <a:off x="685800" y="39430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7050" lvl="0" marL="548640" rtl="0" algn="l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b="1" lang="en-US" sz="4700"/>
              <a:t>SLAP:</a:t>
            </a:r>
            <a:r>
              <a:rPr lang="en-US" sz="4700"/>
              <a:t> parar, mirar, actuar y comprar.</a:t>
            </a:r>
            <a:endParaRPr sz="4700"/>
          </a:p>
          <a:p>
            <a:pPr indent="-527050" lvl="0" marL="548640" rtl="0" algn="l">
              <a:spcBef>
                <a:spcPts val="1000"/>
              </a:spcBef>
              <a:spcAft>
                <a:spcPts val="0"/>
              </a:spcAft>
              <a:buSzPts val="4700"/>
              <a:buChar char="●"/>
            </a:pPr>
            <a:r>
              <a:rPr b="1" lang="en-US" sz="4700"/>
              <a:t>AIDA:</a:t>
            </a:r>
            <a:r>
              <a:rPr lang="en-US" sz="4700"/>
              <a:t> atención, interés, deseo y acción. </a:t>
            </a:r>
            <a:endParaRPr sz="4700"/>
          </a:p>
          <a:p>
            <a:pPr indent="-527050" lvl="0" marL="457200" rtl="0" algn="l">
              <a:spcBef>
                <a:spcPts val="1000"/>
              </a:spcBef>
              <a:spcAft>
                <a:spcPts val="1000"/>
              </a:spcAft>
              <a:buSzPts val="4700"/>
              <a:buChar char="●"/>
            </a:pPr>
            <a:r>
              <a:rPr b="1" lang="en-US" sz="4700"/>
              <a:t>PAS: </a:t>
            </a:r>
            <a:r>
              <a:rPr lang="en-US" sz="4700"/>
              <a:t>problema, agitación y solución.</a:t>
            </a:r>
            <a:endParaRPr sz="47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8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Técnicas de copywriting</a:t>
            </a:r>
            <a:endParaRPr/>
          </a:p>
        </p:txBody>
      </p:sp>
      <p:sp>
        <p:nvSpPr>
          <p:cNvPr id="608" name="Google Shape;608;p88"/>
          <p:cNvSpPr txBox="1"/>
          <p:nvPr>
            <p:ph idx="1" type="subTitle"/>
          </p:nvPr>
        </p:nvSpPr>
        <p:spPr>
          <a:xfrm>
            <a:off x="685800" y="41716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27050" lvl="0" marL="548640" rtl="0" algn="l">
              <a:spcBef>
                <a:spcPts val="0"/>
              </a:spcBef>
              <a:spcAft>
                <a:spcPts val="1000"/>
              </a:spcAft>
              <a:buSzPts val="4700"/>
              <a:buChar char="●"/>
            </a:pPr>
            <a:r>
              <a:rPr b="1" lang="en-US" sz="4700"/>
              <a:t>PASTOR:</a:t>
            </a:r>
            <a:r>
              <a:rPr lang="en-US" sz="4700"/>
              <a:t> dolor, amplificación, historia y solución, transformación y testimonios, oferta y respuesta.</a:t>
            </a:r>
            <a:endParaRPr sz="47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9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Técnica personal</a:t>
            </a:r>
            <a:endParaRPr/>
          </a:p>
        </p:txBody>
      </p:sp>
      <p:sp>
        <p:nvSpPr>
          <p:cNvPr id="615" name="Google Shape;615;p89"/>
          <p:cNvSpPr txBox="1"/>
          <p:nvPr>
            <p:ph idx="1" type="subTitle"/>
          </p:nvPr>
        </p:nvSpPr>
        <p:spPr>
          <a:xfrm>
            <a:off x="969450" y="3638200"/>
            <a:ext cx="78528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Gancho</a:t>
            </a:r>
            <a:r>
              <a:rPr lang="en-US" sz="4500"/>
              <a:t> para captar la atención.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Problema</a:t>
            </a:r>
            <a:r>
              <a:rPr lang="en-US" sz="4500"/>
              <a:t> que tiene la persona.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1000"/>
              </a:spcAft>
              <a:buSzPts val="4500"/>
              <a:buChar char="●"/>
            </a:pPr>
            <a:r>
              <a:rPr b="1" lang="en-US" sz="4500"/>
              <a:t>Presentación</a:t>
            </a:r>
            <a:r>
              <a:rPr lang="en-US" sz="4500"/>
              <a:t> de la situación, que sea breve.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685800" y="3200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Océano azul.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Aumentar tus ventas.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Incrementar tu base de datos.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Posicionar tu marca.</a:t>
            </a:r>
            <a:endParaRPr sz="5500"/>
          </a:p>
          <a:p>
            <a:pPr indent="-577850" lvl="0" marL="5486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A39"/>
              </a:buClr>
              <a:buSzPts val="5500"/>
              <a:buFont typeface="Lato"/>
              <a:buChar char="●"/>
            </a:pPr>
            <a:r>
              <a:rPr lang="en-US" sz="5500"/>
              <a:t>Crear relaciones.</a:t>
            </a:r>
            <a:endParaRPr sz="55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0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Técnica personal</a:t>
            </a:r>
            <a:endParaRPr/>
          </a:p>
        </p:txBody>
      </p:sp>
      <p:sp>
        <p:nvSpPr>
          <p:cNvPr id="622" name="Google Shape;622;p90"/>
          <p:cNvSpPr txBox="1"/>
          <p:nvPr>
            <p:ph idx="1" type="subTitle"/>
          </p:nvPr>
        </p:nvSpPr>
        <p:spPr>
          <a:xfrm>
            <a:off x="685800" y="3362075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Solución</a:t>
            </a:r>
            <a:r>
              <a:rPr lang="en-US" sz="4500"/>
              <a:t> a modo de tips, trucos…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Llamada</a:t>
            </a:r>
            <a:r>
              <a:rPr lang="en-US" sz="4500"/>
              <a:t> </a:t>
            </a:r>
            <a:r>
              <a:rPr b="1" lang="en-US" sz="4500"/>
              <a:t>a la acción</a:t>
            </a:r>
            <a:r>
              <a:rPr lang="en-US" sz="4500"/>
              <a:t>: links, preguntas…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Valor adicional: </a:t>
            </a:r>
            <a:r>
              <a:rPr lang="en-US" sz="4500"/>
              <a:t>bonus, venta, descuentos…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1000"/>
              </a:spcAft>
              <a:buSzPts val="4500"/>
              <a:buChar char="●"/>
            </a:pPr>
            <a:r>
              <a:rPr b="1" lang="en-US" sz="4500"/>
              <a:t>Hashtag (</a:t>
            </a:r>
            <a:r>
              <a:rPr b="1" lang="en-US" sz="4500"/>
              <a:t>#)</a:t>
            </a:r>
            <a:r>
              <a:rPr lang="en-US" sz="4500"/>
              <a:t>.</a:t>
            </a:r>
            <a:endParaRPr sz="45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1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Utiliza la curación de contenido a</a:t>
            </a:r>
            <a:br>
              <a:rPr lang="en-US"/>
            </a:br>
            <a:r>
              <a:rPr lang="en-US"/>
              <a:t>tu favor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2"/>
          <p:cNvSpPr txBox="1"/>
          <p:nvPr>
            <p:ph type="title"/>
          </p:nvPr>
        </p:nvSpPr>
        <p:spPr>
          <a:xfrm>
            <a:off x="1277850" y="2343901"/>
            <a:ext cx="72360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La clave NO está en crear siempre contenido nuevo y original, sino en reutilizar contenido que ya ha sido exitoso y darle una nueva oportunidad.</a:t>
            </a:r>
            <a:endParaRPr sz="5100"/>
          </a:p>
        </p:txBody>
      </p:sp>
      <p:sp>
        <p:nvSpPr>
          <p:cNvPr id="635" name="Google Shape;635;p92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3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Primera etapa</a:t>
            </a:r>
            <a:endParaRPr/>
          </a:p>
        </p:txBody>
      </p:sp>
      <p:sp>
        <p:nvSpPr>
          <p:cNvPr id="642" name="Google Shape;642;p93"/>
          <p:cNvSpPr txBox="1"/>
          <p:nvPr>
            <p:ph idx="1" type="subTitle"/>
          </p:nvPr>
        </p:nvSpPr>
        <p:spPr>
          <a:xfrm>
            <a:off x="685800" y="3333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Selecciona información relevante:</a:t>
            </a:r>
            <a:endParaRPr b="1"/>
          </a:p>
          <a:p>
            <a:pPr indent="-482600" lvl="0" marL="457200" rtl="0" algn="l">
              <a:spcBef>
                <a:spcPts val="150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Revisa tus contenidos más exitosos de LinkedIn y de otras plataformas.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Revisa contenido relevante de tu competencia (blog, YT, IN, IG…).</a:t>
            </a:r>
            <a:endParaRPr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/>
              <a:t>Revisa tendencias y novedades de tu sector.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4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Segunda</a:t>
            </a:r>
            <a:r>
              <a:rPr lang="en-US">
                <a:solidFill>
                  <a:schemeClr val="dk1"/>
                </a:solidFill>
              </a:rPr>
              <a:t> etapa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9" name="Google Shape;649;p94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Filtra toda la información: </a:t>
            </a:r>
            <a:r>
              <a:rPr lang="en-US" sz="4500"/>
              <a:t>selecciona toda aquella información que encaje con las respuestas que quieres dar a tu audiencia.</a:t>
            </a:r>
            <a:endParaRPr sz="45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5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Segunda etapa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6" name="Google Shape;656;p95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b="1" lang="en-US" sz="4500"/>
              <a:t>Organiza todos los datos filtrados:</a:t>
            </a:r>
            <a:r>
              <a:rPr lang="en-US" sz="4500"/>
              <a:t> ordena y agrupa todo lo que has encontrado para que te sea más fácil crear todo tu contenido.</a:t>
            </a:r>
            <a:endParaRPr sz="45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6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Tercera</a:t>
            </a:r>
            <a:r>
              <a:rPr lang="en-US"/>
              <a:t> etapa</a:t>
            </a:r>
            <a:endParaRPr/>
          </a:p>
        </p:txBody>
      </p:sp>
      <p:sp>
        <p:nvSpPr>
          <p:cNvPr id="663" name="Google Shape;663;p96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/>
              <a:t>Crea el contenido, añade información de valor y súbelo: </a:t>
            </a:r>
            <a:r>
              <a:rPr lang="en-US"/>
              <a:t>dale forma al contenido, usa técnicas de copywriting, añade de tu cosecha información relevante para tu audiencia, asegúrate de que está todo listo, súbelo y mide resultados.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7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Tips para crear y planificar tu contenido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8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Consejos prácticos</a:t>
            </a:r>
            <a:endParaRPr sz="5600"/>
          </a:p>
        </p:txBody>
      </p:sp>
      <p:sp>
        <p:nvSpPr>
          <p:cNvPr id="676" name="Google Shape;676;p98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US" sz="4200"/>
              <a:t>Escoge entre 3 y 5 formatos y estilos de contenidos.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0"/>
              </a:spcAft>
              <a:buSzPts val="4200"/>
              <a:buChar char="●"/>
            </a:pPr>
            <a:r>
              <a:rPr lang="en-US" sz="4200"/>
              <a:t>En base a tu embudo elige 5 tipos de publicaciones que harás.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1000"/>
              </a:spcAft>
              <a:buSzPts val="4200"/>
              <a:buChar char="●"/>
            </a:pPr>
            <a:r>
              <a:rPr lang="en-US" sz="4200"/>
              <a:t>Selecciona entre 3 y 5 lugares donde vas a alojar tus contenidos.</a:t>
            </a:r>
            <a:endParaRPr sz="42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9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Planifica y crea tu contenido al menos a un mes vista.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Deja margen a las urgencias, improvisación, tendencias…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1000"/>
              </a:spcAft>
              <a:buSzPts val="4900"/>
              <a:buChar char="●"/>
            </a:pPr>
            <a:r>
              <a:rPr lang="en-US" sz="4900"/>
              <a:t>Crea tus contenidos por bloques.</a:t>
            </a:r>
            <a:endParaRPr sz="4900"/>
          </a:p>
        </p:txBody>
      </p:sp>
      <p:sp>
        <p:nvSpPr>
          <p:cNvPr id="683" name="Google Shape;683;p99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Consejos prácticos</a:t>
            </a:r>
            <a:endParaRPr sz="5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Puntos de una estrategia de marketing de contenidos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0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Consejos prácticos</a:t>
            </a:r>
            <a:endParaRPr sz="5600"/>
          </a:p>
        </p:txBody>
      </p:sp>
      <p:sp>
        <p:nvSpPr>
          <p:cNvPr id="690" name="Google Shape;690;p100"/>
          <p:cNvSpPr txBox="1"/>
          <p:nvPr>
            <p:ph idx="1" type="subTitle"/>
          </p:nvPr>
        </p:nvSpPr>
        <p:spPr>
          <a:xfrm>
            <a:off x="685800" y="3638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Crea plantillas tanto de copy como de creatividades.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Presta atención a las fechas señaladas.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1000"/>
              </a:spcAft>
              <a:buSzPts val="4900"/>
              <a:buChar char="●"/>
            </a:pPr>
            <a:r>
              <a:rPr lang="en-US" sz="4900"/>
              <a:t>Escucha a tu audiencia.</a:t>
            </a:r>
            <a:endParaRPr sz="49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1"/>
          <p:cNvSpPr txBox="1"/>
          <p:nvPr>
            <p:ph type="ctrTitle"/>
          </p:nvPr>
        </p:nvSpPr>
        <p:spPr>
          <a:xfrm>
            <a:off x="1083750" y="2573998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contenido viral en LinkedIn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2"/>
          <p:cNvSpPr txBox="1"/>
          <p:nvPr>
            <p:ph type="title"/>
          </p:nvPr>
        </p:nvSpPr>
        <p:spPr>
          <a:xfrm>
            <a:off x="685800" y="2343900"/>
            <a:ext cx="8420400" cy="4249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Contenido que ha obtenido una visibilidad superior </a:t>
            </a:r>
            <a:br>
              <a:rPr lang="en-US"/>
            </a:br>
            <a:r>
              <a:rPr lang="en-US"/>
              <a:t>a la audiencia del creador de dicho contenido.</a:t>
            </a:r>
            <a:endParaRPr/>
          </a:p>
        </p:txBody>
      </p:sp>
      <p:sp>
        <p:nvSpPr>
          <p:cNvPr id="703" name="Google Shape;703;p102"/>
          <p:cNvSpPr txBox="1"/>
          <p:nvPr>
            <p:ph idx="2" type="title"/>
          </p:nvPr>
        </p:nvSpPr>
        <p:spPr>
          <a:xfrm>
            <a:off x="1277850" y="7666986"/>
            <a:ext cx="7236000" cy="448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 Fernández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3"/>
          <p:cNvSpPr txBox="1"/>
          <p:nvPr>
            <p:ph type="title"/>
          </p:nvPr>
        </p:nvSpPr>
        <p:spPr>
          <a:xfrm>
            <a:off x="2705100" y="1492750"/>
            <a:ext cx="6172200" cy="157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En esta clase veremos:</a:t>
            </a:r>
            <a:endParaRPr sz="4700"/>
          </a:p>
        </p:txBody>
      </p:sp>
      <p:sp>
        <p:nvSpPr>
          <p:cNvPr id="710" name="Google Shape;710;p103"/>
          <p:cNvSpPr/>
          <p:nvPr/>
        </p:nvSpPr>
        <p:spPr>
          <a:xfrm>
            <a:off x="6655847" y="5528375"/>
            <a:ext cx="2450100" cy="2487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058ECD"/>
              </a:highlight>
            </a:endParaRPr>
          </a:p>
        </p:txBody>
      </p:sp>
      <p:sp>
        <p:nvSpPr>
          <p:cNvPr id="711" name="Google Shape;711;p103"/>
          <p:cNvSpPr/>
          <p:nvPr/>
        </p:nvSpPr>
        <p:spPr>
          <a:xfrm>
            <a:off x="4640431" y="5528375"/>
            <a:ext cx="2450100" cy="248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058ECD"/>
              </a:highlight>
            </a:endParaRPr>
          </a:p>
        </p:txBody>
      </p:sp>
      <p:sp>
        <p:nvSpPr>
          <p:cNvPr id="712" name="Google Shape;712;p103"/>
          <p:cNvSpPr/>
          <p:nvPr/>
        </p:nvSpPr>
        <p:spPr>
          <a:xfrm>
            <a:off x="2625016" y="5528375"/>
            <a:ext cx="2450100" cy="248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058ECD"/>
              </a:highlight>
            </a:endParaRPr>
          </a:p>
        </p:txBody>
      </p:sp>
      <p:sp>
        <p:nvSpPr>
          <p:cNvPr id="713" name="Google Shape;713;p103"/>
          <p:cNvSpPr/>
          <p:nvPr/>
        </p:nvSpPr>
        <p:spPr>
          <a:xfrm>
            <a:off x="609600" y="5528375"/>
            <a:ext cx="2450100" cy="248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058ECD"/>
              </a:highlight>
            </a:endParaRPr>
          </a:p>
        </p:txBody>
      </p:sp>
      <p:sp>
        <p:nvSpPr>
          <p:cNvPr id="714" name="Google Shape;714;p103"/>
          <p:cNvSpPr txBox="1"/>
          <p:nvPr/>
        </p:nvSpPr>
        <p:spPr>
          <a:xfrm>
            <a:off x="609600" y="6535294"/>
            <a:ext cx="24501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lcance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103"/>
          <p:cNvSpPr txBox="1"/>
          <p:nvPr/>
        </p:nvSpPr>
        <p:spPr>
          <a:xfrm>
            <a:off x="2625025" y="6535294"/>
            <a:ext cx="24501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ráfico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103"/>
          <p:cNvSpPr txBox="1"/>
          <p:nvPr/>
        </p:nvSpPr>
        <p:spPr>
          <a:xfrm>
            <a:off x="4640425" y="6535294"/>
            <a:ext cx="24501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entas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103"/>
          <p:cNvSpPr txBox="1"/>
          <p:nvPr/>
        </p:nvSpPr>
        <p:spPr>
          <a:xfrm>
            <a:off x="6732050" y="6314194"/>
            <a:ext cx="24501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íder de</a:t>
            </a:r>
            <a:b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opinión</a:t>
            </a: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103"/>
          <p:cNvSpPr txBox="1"/>
          <p:nvPr>
            <p:ph idx="1" type="subTitle"/>
          </p:nvPr>
        </p:nvSpPr>
        <p:spPr>
          <a:xfrm>
            <a:off x="685800" y="3638200"/>
            <a:ext cx="8420100" cy="11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4 tipos de contenido potencialmente virales según los objetivos de tu negocio:</a:t>
            </a:r>
            <a:endParaRPr sz="3600"/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04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Ganar alcance y conocer a</a:t>
            </a:r>
            <a:br>
              <a:rPr lang="en-US"/>
            </a:br>
            <a:r>
              <a:rPr lang="en-US"/>
              <a:t>tu público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5"/>
          <p:cNvSpPr txBox="1"/>
          <p:nvPr>
            <p:ph idx="1" type="subTitle"/>
          </p:nvPr>
        </p:nvSpPr>
        <p:spPr>
          <a:xfrm>
            <a:off x="685800" y="28762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Encuesta con interacción.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Imagen + texto.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Entre 3 y 5 factores a elegir con el tipo de interacción.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0"/>
              </a:spcAft>
              <a:buSzPts val="4900"/>
              <a:buChar char="●"/>
            </a:pPr>
            <a:r>
              <a:rPr lang="en-US" sz="4900"/>
              <a:t>Mensaje claro para que interactúen.</a:t>
            </a:r>
            <a:endParaRPr sz="4900"/>
          </a:p>
          <a:p>
            <a:pPr indent="-539750" lvl="0" marL="457200" rtl="0" algn="l">
              <a:spcBef>
                <a:spcPts val="1000"/>
              </a:spcBef>
              <a:spcAft>
                <a:spcPts val="1000"/>
              </a:spcAft>
              <a:buSzPts val="4900"/>
              <a:buChar char="●"/>
            </a:pPr>
            <a:r>
              <a:rPr lang="en-US" sz="4900"/>
              <a:t>Invita a que compartan.</a:t>
            </a:r>
            <a:endParaRPr sz="49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6"/>
          <p:cNvPicPr preferRelativeResize="0"/>
          <p:nvPr/>
        </p:nvPicPr>
        <p:blipFill rotWithShape="1">
          <a:blip r:embed="rId3">
            <a:alphaModFix/>
          </a:blip>
          <a:srcRect b="5891" l="0" r="0" t="0"/>
          <a:stretch/>
        </p:blipFill>
        <p:spPr>
          <a:xfrm>
            <a:off x="2020927" y="1005908"/>
            <a:ext cx="5749877" cy="769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850" y="207750"/>
            <a:ext cx="6882000" cy="9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1880" y="316196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1880" y="8866567"/>
            <a:ext cx="5047926" cy="6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7"/>
          <p:cNvSpPr txBox="1"/>
          <p:nvPr>
            <p:ph type="ctrTitle"/>
          </p:nvPr>
        </p:nvSpPr>
        <p:spPr>
          <a:xfrm>
            <a:off x="1083750" y="2574000"/>
            <a:ext cx="7624200" cy="464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Llevar tráfico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tu web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8"/>
          <p:cNvSpPr txBox="1"/>
          <p:nvPr>
            <p:ph idx="1" type="subTitle"/>
          </p:nvPr>
        </p:nvSpPr>
        <p:spPr>
          <a:xfrm>
            <a:off x="685800" y="2952400"/>
            <a:ext cx="8420100" cy="50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Infografía con contenido de calidad.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Imagen + texto.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CTA para que "vayan a tu web".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Enlace de tu web en el primer comentario.</a:t>
            </a:r>
            <a:endParaRPr sz="4500"/>
          </a:p>
          <a:p>
            <a:pPr indent="-514350" lvl="0" marL="457200" rtl="0" algn="l">
              <a:spcBef>
                <a:spcPts val="1000"/>
              </a:spcBef>
              <a:spcAft>
                <a:spcPts val="1000"/>
              </a:spcAft>
              <a:buSzPts val="4500"/>
              <a:buChar char="●"/>
            </a:pPr>
            <a:r>
              <a:rPr lang="en-US" sz="4500"/>
              <a:t>Invita a que compartan.</a:t>
            </a:r>
            <a:endParaRPr sz="45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850" y="207750"/>
            <a:ext cx="6882000" cy="9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316196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880" y="8866567"/>
            <a:ext cx="5047926" cy="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3524" y="973576"/>
            <a:ext cx="5844651" cy="786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