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96baec9a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96baec9a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96baec9a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96baec9a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96baec9a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96baec9a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96baec9a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96baec9a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96baec9a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96baec9a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96baec9ae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96baec9a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96baec9ae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96baec9ae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6baec9ae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96baec9ae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96baec9ae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e96baec9ae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96baec9a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96baec9a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e79eadb99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e79eadb99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96baec9ae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96baec9ae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96baec9ae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96baec9ae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96baec9ae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96baec9ae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96baec9ae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96baec9ae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96baec9ae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96baec9ae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96baec9ae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96baec9ae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96baec9ae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96baec9ae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e79eadb99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e79eadb99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e79eadb99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e79eadb99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79eadb99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79eadb99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96baec9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96baec9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96baec9a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96baec9a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96baec9a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96baec9a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96baec9a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96baec9a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platzi.com/storytellingmarketing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b="1" sz="40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b="1" sz="40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b="1" sz="40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b="1" sz="40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b="1" sz="40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b="1" sz="40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b="1" sz="40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b="1" sz="40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b="1" sz="40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56806" y="4703624"/>
            <a:ext cx="675770" cy="21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311703" y="4652231"/>
            <a:ext cx="28398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platzi.com/storytellingmarketing</a:t>
            </a:r>
            <a:endParaRPr b="1"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" name="Google Shape;19;p3"/>
          <p:cNvCxnSpPr/>
          <p:nvPr/>
        </p:nvCxnSpPr>
        <p:spPr>
          <a:xfrm>
            <a:off x="8096296" y="4694375"/>
            <a:ext cx="0" cy="225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b="1"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b="1"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b="1"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b="1"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b="1"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b="1"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b="1"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b="1"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b="1"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latzi.com/clases/2426-storytelling-marketing/40120-storytelling-estructura-e-importancia-de-contar-la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latzi.com/clases/2426-storytelling-marketing/39901-historias-del-negocio-digital-para-el-lector-model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platzi.com/clases/2426-storytelling-marketing/39903-teoria-de-los-arquetipos-publicitarios-1-y-2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latzi.com/clases/2426-storytelling-marketing/39897-el-prisma-de-identidad-de-la-marca-en-el-entorno-d/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314075"/>
            <a:ext cx="85206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Comunicación Integrada de Marketing</a:t>
            </a:r>
            <a:endParaRPr sz="3400"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1206300" y="2780900"/>
            <a:ext cx="6731400" cy="3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¿Cuáles son los medios a utilizar?</a:t>
            </a:r>
            <a:endParaRPr b="1" sz="1600"/>
          </a:p>
        </p:txBody>
      </p:sp>
      <p:sp>
        <p:nvSpPr>
          <p:cNvPr id="106" name="Google Shape;106;p16"/>
          <p:cNvSpPr/>
          <p:nvPr/>
        </p:nvSpPr>
        <p:spPr>
          <a:xfrm>
            <a:off x="885000" y="3176388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1206300" y="1614375"/>
            <a:ext cx="6731400" cy="4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¿Cuáles son las audiencias o grupos de interés?</a:t>
            </a:r>
            <a:endParaRPr b="1" sz="1600"/>
          </a:p>
        </p:txBody>
      </p:sp>
      <p:sp>
        <p:nvSpPr>
          <p:cNvPr id="108" name="Google Shape;108;p16"/>
          <p:cNvSpPr/>
          <p:nvPr/>
        </p:nvSpPr>
        <p:spPr>
          <a:xfrm>
            <a:off x="885000" y="2021375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311700" y="43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Storytelling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1049850" y="1162950"/>
            <a:ext cx="7044300" cy="6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Luego de ver la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clase 7</a:t>
            </a:r>
            <a:r>
              <a:rPr lang="en" sz="1600"/>
              <a:t>, analiza los 3 casos que te dejó la profesora en la parte de Aportes y escribe cómo funcionó el storytelling en estas marcas</a:t>
            </a:r>
            <a:endParaRPr sz="1600"/>
          </a:p>
        </p:txBody>
      </p:sp>
      <p:sp>
        <p:nvSpPr>
          <p:cNvPr id="115" name="Google Shape;115;p17"/>
          <p:cNvSpPr/>
          <p:nvPr/>
        </p:nvSpPr>
        <p:spPr>
          <a:xfrm>
            <a:off x="885000" y="1870398"/>
            <a:ext cx="7374000" cy="742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1206300" y="2834083"/>
            <a:ext cx="6731400" cy="6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Luego de analizar estos casos, </a:t>
            </a:r>
            <a:r>
              <a:rPr b="1" lang="en" sz="1600"/>
              <a:t>¿</a:t>
            </a:r>
            <a:r>
              <a:rPr b="1" lang="en" sz="1600"/>
              <a:t>c</a:t>
            </a:r>
            <a:r>
              <a:rPr b="1" lang="en" sz="1600"/>
              <a:t>ómo podrías aplicar en tu marca el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storytelling en anuncios, Ads, contenido en redes, etc?</a:t>
            </a:r>
            <a:endParaRPr b="1" sz="1600"/>
          </a:p>
        </p:txBody>
      </p:sp>
      <p:sp>
        <p:nvSpPr>
          <p:cNvPr id="117" name="Google Shape;117;p17"/>
          <p:cNvSpPr/>
          <p:nvPr/>
        </p:nvSpPr>
        <p:spPr>
          <a:xfrm>
            <a:off x="885000" y="3576404"/>
            <a:ext cx="7374000" cy="742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311700" y="43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Reader Persona</a:t>
            </a:r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1049850" y="1162950"/>
            <a:ext cx="7044300" cy="6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Luego de ver la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clase 8</a:t>
            </a:r>
            <a:r>
              <a:rPr lang="en" sz="1600"/>
              <a:t> volviste a ver el tema del buyer persona. Es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importante que entiendas quién es tu READER PERSONA.</a:t>
            </a:r>
            <a:endParaRPr sz="1600"/>
          </a:p>
        </p:txBody>
      </p:sp>
      <p:sp>
        <p:nvSpPr>
          <p:cNvPr id="124" name="Google Shape;124;p18"/>
          <p:cNvSpPr/>
          <p:nvPr/>
        </p:nvSpPr>
        <p:spPr>
          <a:xfrm>
            <a:off x="885000" y="2388199"/>
            <a:ext cx="7374000" cy="504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1206300" y="3143379"/>
            <a:ext cx="6731400" cy="3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¿Cuál es su </a:t>
            </a:r>
            <a:r>
              <a:rPr b="1" lang="en" sz="1600"/>
              <a:t>conducta cotidiana </a:t>
            </a:r>
            <a:r>
              <a:rPr lang="en" sz="1600"/>
              <a:t>online y offline?</a:t>
            </a:r>
            <a:endParaRPr sz="1600"/>
          </a:p>
        </p:txBody>
      </p:sp>
      <p:sp>
        <p:nvSpPr>
          <p:cNvPr id="126" name="Google Shape;126;p18"/>
          <p:cNvSpPr/>
          <p:nvPr/>
        </p:nvSpPr>
        <p:spPr>
          <a:xfrm>
            <a:off x="885000" y="3576404"/>
            <a:ext cx="7374000" cy="742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1206300" y="2029254"/>
            <a:ext cx="6731400" cy="3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¿Cuál es su necesidad </a:t>
            </a:r>
            <a:r>
              <a:rPr lang="en" sz="1600"/>
              <a:t>que tu negocio resuelve?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11700" y="43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Reader Persona</a:t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885000" y="3646824"/>
            <a:ext cx="7374000" cy="504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1846725" y="2922225"/>
            <a:ext cx="5450700" cy="6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¿Cuáles son las palabras clave </a:t>
            </a:r>
            <a:r>
              <a:rPr lang="en" sz="1600"/>
              <a:t>que usa al buscar productos o servicios para solucionar su problema?</a:t>
            </a:r>
            <a:endParaRPr sz="1600"/>
          </a:p>
        </p:txBody>
      </p:sp>
      <p:sp>
        <p:nvSpPr>
          <p:cNvPr id="135" name="Google Shape;135;p19"/>
          <p:cNvSpPr/>
          <p:nvPr/>
        </p:nvSpPr>
        <p:spPr>
          <a:xfrm>
            <a:off x="885000" y="1857142"/>
            <a:ext cx="7374000" cy="742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1206300" y="1421529"/>
            <a:ext cx="6731400" cy="3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¿Cómo desarrolla</a:t>
            </a:r>
            <a:r>
              <a:rPr b="1" lang="en" sz="1600"/>
              <a:t> su proceso de compra?</a:t>
            </a:r>
            <a:endParaRPr b="1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311700" y="43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Reader Persona</a:t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885000" y="3337700"/>
            <a:ext cx="3543900" cy="980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885000" y="2765600"/>
            <a:ext cx="3543900" cy="6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¿Qué está</a:t>
            </a:r>
            <a:r>
              <a:rPr b="1" lang="en" sz="1600"/>
              <a:t> escuchando?</a:t>
            </a:r>
            <a:endParaRPr sz="1600"/>
          </a:p>
        </p:txBody>
      </p:sp>
      <p:sp>
        <p:nvSpPr>
          <p:cNvPr id="144" name="Google Shape;144;p20"/>
          <p:cNvSpPr/>
          <p:nvPr/>
        </p:nvSpPr>
        <p:spPr>
          <a:xfrm>
            <a:off x="885000" y="1857142"/>
            <a:ext cx="7374000" cy="742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1206300" y="1226825"/>
            <a:ext cx="6731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¿Qué piensa y siente tu reader persona </a:t>
            </a:r>
            <a:r>
              <a:rPr lang="en" sz="1600"/>
              <a:t>en cuestión al problema que vas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resolver? Aquí puedes encontrar puntos de contacto</a:t>
            </a:r>
            <a:endParaRPr sz="1600"/>
          </a:p>
        </p:txBody>
      </p:sp>
      <p:sp>
        <p:nvSpPr>
          <p:cNvPr id="146" name="Google Shape;146;p20"/>
          <p:cNvSpPr/>
          <p:nvPr/>
        </p:nvSpPr>
        <p:spPr>
          <a:xfrm>
            <a:off x="4715125" y="3337700"/>
            <a:ext cx="3543900" cy="980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4715125" y="2765600"/>
            <a:ext cx="3543900" cy="6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¿Qué está</a:t>
            </a:r>
            <a:r>
              <a:rPr b="1" lang="en" sz="1600"/>
              <a:t> </a:t>
            </a:r>
            <a:r>
              <a:rPr b="1" lang="en" sz="1600"/>
              <a:t>viendo</a:t>
            </a:r>
            <a:r>
              <a:rPr b="1" lang="en" sz="1600"/>
              <a:t>?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311700" y="43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Reader Persona</a:t>
            </a: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3431700" y="2808926"/>
            <a:ext cx="4827300" cy="1751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806100" y="2796568"/>
            <a:ext cx="2475600" cy="17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partir de la definición de este reader persona, </a:t>
            </a:r>
            <a:r>
              <a:rPr b="1" lang="en" sz="1600"/>
              <a:t>¿qué nuevas estrategias o puntos de contacto puedes encontrar</a:t>
            </a:r>
            <a:r>
              <a:rPr lang="en" sz="1600"/>
              <a:t> para comunicarte mejor con tu buyer persona?</a:t>
            </a:r>
            <a:endParaRPr sz="1600"/>
          </a:p>
        </p:txBody>
      </p:sp>
      <p:sp>
        <p:nvSpPr>
          <p:cNvPr id="155" name="Google Shape;155;p21"/>
          <p:cNvSpPr/>
          <p:nvPr/>
        </p:nvSpPr>
        <p:spPr>
          <a:xfrm>
            <a:off x="885000" y="1780942"/>
            <a:ext cx="7374000" cy="742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1206300" y="1234714"/>
            <a:ext cx="6731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¿Qué dice? </a:t>
            </a:r>
            <a:r>
              <a:rPr lang="en" sz="1600"/>
              <a:t>(opiniones)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311700" y="333300"/>
            <a:ext cx="3903900" cy="10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Teoría de los Arquetipos</a:t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7177" r="7177" t="0"/>
          <a:stretch/>
        </p:blipFill>
        <p:spPr>
          <a:xfrm>
            <a:off x="3733500" y="256200"/>
            <a:ext cx="4361700" cy="4559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311700" y="43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Teoría de los Arquetipos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1206300" y="1036454"/>
            <a:ext cx="6731400" cy="78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Luego de ver la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clase 10</a:t>
            </a:r>
            <a:r>
              <a:rPr lang="en" sz="1600"/>
              <a:t>, analiza los arquetipos y elige cuál es la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personalidad de tu marca, tomando en cuenta todos los ejercicios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anteriores que has resuelto.</a:t>
            </a:r>
            <a:endParaRPr sz="1600"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1206300" y="2297525"/>
            <a:ext cx="6731400" cy="78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¿Cuál es el arquetipo </a:t>
            </a:r>
            <a:r>
              <a:rPr lang="en" sz="1600"/>
              <a:t>de tu marca? </a:t>
            </a:r>
            <a:r>
              <a:rPr b="1" lang="en" sz="1600"/>
              <a:t>¿Qué tipo de estrategias</a:t>
            </a:r>
            <a:r>
              <a:rPr lang="en" sz="1600"/>
              <a:t> puedes sacar para unir tu mensaje, tu reader persona y tu arquetipo?</a:t>
            </a:r>
            <a:endParaRPr sz="1600"/>
          </a:p>
        </p:txBody>
      </p:sp>
      <p:sp>
        <p:nvSpPr>
          <p:cNvPr id="170" name="Google Shape;170;p23"/>
          <p:cNvSpPr/>
          <p:nvPr/>
        </p:nvSpPr>
        <p:spPr>
          <a:xfrm>
            <a:off x="885000" y="3081600"/>
            <a:ext cx="7374000" cy="103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1" name="Google Shape;171;p23"/>
          <p:cNvCxnSpPr/>
          <p:nvPr/>
        </p:nvCxnSpPr>
        <p:spPr>
          <a:xfrm>
            <a:off x="3942150" y="1985009"/>
            <a:ext cx="1259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311700" y="359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Ejercicio Práctico: </a:t>
            </a:r>
            <a:r>
              <a:rPr lang="en"/>
              <a:t>Fiesta</a:t>
            </a:r>
            <a:endParaRPr/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1206300" y="2257814"/>
            <a:ext cx="6731400" cy="4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Para el ejercicio de la fiesta: ¿Qué </a:t>
            </a:r>
            <a:r>
              <a:rPr b="1" lang="en" sz="1600"/>
              <a:t>tipo de personaje </a:t>
            </a:r>
            <a:r>
              <a:rPr lang="en" sz="1600"/>
              <a:t>sería tu marca si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fuera a una fiesta? ¿qué colores usaría? ¿qué tipo de persona?</a:t>
            </a:r>
            <a:endParaRPr sz="1600"/>
          </a:p>
        </p:txBody>
      </p:sp>
      <p:sp>
        <p:nvSpPr>
          <p:cNvPr id="178" name="Google Shape;178;p24"/>
          <p:cNvSpPr/>
          <p:nvPr/>
        </p:nvSpPr>
        <p:spPr>
          <a:xfrm>
            <a:off x="885000" y="2929200"/>
            <a:ext cx="7374000" cy="103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2348350" y="972575"/>
            <a:ext cx="4447800" cy="4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Realiza aquí el ejercicio para </a:t>
            </a:r>
            <a:r>
              <a:rPr b="1" lang="en" sz="1600"/>
              <a:t>conceptualizar tu marca/negocio como un personaje.</a:t>
            </a:r>
            <a:endParaRPr b="1" sz="1600"/>
          </a:p>
        </p:txBody>
      </p:sp>
      <p:cxnSp>
        <p:nvCxnSpPr>
          <p:cNvPr id="180" name="Google Shape;180;p24"/>
          <p:cNvCxnSpPr/>
          <p:nvPr/>
        </p:nvCxnSpPr>
        <p:spPr>
          <a:xfrm>
            <a:off x="3942150" y="1680209"/>
            <a:ext cx="1259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311700" y="359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Ejercicio Práctico: Fiesta</a:t>
            </a:r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885000" y="3709596"/>
            <a:ext cx="3466500" cy="741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1206452" y="3324535"/>
            <a:ext cx="28236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¿Qué me diferencia?</a:t>
            </a:r>
            <a:endParaRPr b="1" sz="1600"/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1206300" y="1875179"/>
            <a:ext cx="67314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¿Qué </a:t>
            </a:r>
            <a:r>
              <a:rPr b="1" lang="en" sz="1600"/>
              <a:t>historia </a:t>
            </a:r>
            <a:r>
              <a:rPr lang="en" sz="1600"/>
              <a:t>necesita mi marca?</a:t>
            </a:r>
            <a:endParaRPr sz="1600"/>
          </a:p>
        </p:txBody>
      </p:sp>
      <p:sp>
        <p:nvSpPr>
          <p:cNvPr id="189" name="Google Shape;189;p25"/>
          <p:cNvSpPr/>
          <p:nvPr/>
        </p:nvSpPr>
        <p:spPr>
          <a:xfrm>
            <a:off x="885000" y="2260625"/>
            <a:ext cx="7374000" cy="741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1491625" y="972575"/>
            <a:ext cx="6161400" cy="4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Ahora, para conceptualizar a tu marca/negocio como un personaje, es importante que respondas lo siguiente:</a:t>
            </a:r>
            <a:endParaRPr sz="1600"/>
          </a:p>
        </p:txBody>
      </p:sp>
      <p:cxnSp>
        <p:nvCxnSpPr>
          <p:cNvPr id="191" name="Google Shape;191;p25"/>
          <p:cNvCxnSpPr/>
          <p:nvPr/>
        </p:nvCxnSpPr>
        <p:spPr>
          <a:xfrm>
            <a:off x="3942150" y="1680209"/>
            <a:ext cx="1259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25"/>
          <p:cNvSpPr/>
          <p:nvPr/>
        </p:nvSpPr>
        <p:spPr>
          <a:xfrm>
            <a:off x="4792504" y="3709596"/>
            <a:ext cx="3466500" cy="741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5224200" y="3141918"/>
            <a:ext cx="2603100" cy="5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¿Qué aporta el Storytelling </a:t>
            </a:r>
            <a:r>
              <a:rPr lang="en" sz="1600"/>
              <a:t>a mi marca?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311700" y="24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Prisma de Identidad de marca</a:t>
            </a:r>
            <a:endParaRPr/>
          </a:p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1568250" y="870550"/>
            <a:ext cx="60075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En la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clase 4</a:t>
            </a:r>
            <a:r>
              <a:rPr lang="en" sz="1600"/>
              <a:t> aprendiste sobre el prisma de identidad de marca en el entorno digital. Así es como se ve:</a:t>
            </a:r>
            <a:endParaRPr sz="1600"/>
          </a:p>
        </p:txBody>
      </p:sp>
      <p:pic>
        <p:nvPicPr>
          <p:cNvPr id="39" name="Google Shape;3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013" y="1599650"/>
            <a:ext cx="7065979" cy="327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311700" y="359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Voz y Personalidad de la Marca</a:t>
            </a: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4845875" y="1347050"/>
            <a:ext cx="3135000" cy="2715600"/>
          </a:xfrm>
          <a:prstGeom prst="roundRect">
            <a:avLst>
              <a:gd fmla="val 7454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6"/>
          <p:cNvSpPr txBox="1"/>
          <p:nvPr>
            <p:ph idx="1" type="body"/>
          </p:nvPr>
        </p:nvSpPr>
        <p:spPr>
          <a:xfrm>
            <a:off x="1128550" y="1243150"/>
            <a:ext cx="3279300" cy="31794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Para definir la voz y personalidad de tu marca, debes tener claro:</a:t>
            </a:r>
            <a:endParaRPr sz="1600"/>
          </a:p>
          <a:p>
            <a:pPr indent="-215900" lvl="0" marL="2286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Las 6 facetas del prisma</a:t>
            </a:r>
            <a:br>
              <a:rPr lang="en" sz="1600"/>
            </a:br>
            <a:r>
              <a:rPr lang="en" sz="1600"/>
              <a:t>de identidad</a:t>
            </a:r>
            <a:endParaRPr sz="1600"/>
          </a:p>
          <a:p>
            <a:pPr indent="-215900" lvl="0" marL="2286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 arquetipo</a:t>
            </a:r>
            <a:endParaRPr sz="1600"/>
          </a:p>
          <a:p>
            <a:pPr indent="-215900" lvl="0" marL="2286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 resultado del ejercicio</a:t>
            </a:r>
            <a:br>
              <a:rPr lang="en" sz="1600"/>
            </a:br>
            <a:r>
              <a:rPr lang="en" sz="1600"/>
              <a:t>de la fiesta</a:t>
            </a:r>
            <a:endParaRPr sz="1600"/>
          </a:p>
          <a:p>
            <a:pPr indent="-215900" lvl="0" marL="2286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Entender cómo te quieres conectar con tu reader persona</a:t>
            </a:r>
            <a:endParaRPr sz="1600"/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4845875" y="1440725"/>
            <a:ext cx="31350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Tomando todo esto en cuenta </a:t>
            </a:r>
            <a:r>
              <a:rPr b="1" lang="en" sz="1600"/>
              <a:t>¿cuál sería la voz de marca?</a:t>
            </a:r>
            <a:endParaRPr b="1" sz="1600"/>
          </a:p>
        </p:txBody>
      </p:sp>
      <p:cxnSp>
        <p:nvCxnSpPr>
          <p:cNvPr id="202" name="Google Shape;202;p26"/>
          <p:cNvCxnSpPr/>
          <p:nvPr/>
        </p:nvCxnSpPr>
        <p:spPr>
          <a:xfrm>
            <a:off x="4859975" y="1978601"/>
            <a:ext cx="31068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26"/>
          <p:cNvSpPr txBox="1"/>
          <p:nvPr/>
        </p:nvSpPr>
        <p:spPr>
          <a:xfrm>
            <a:off x="5080775" y="2134429"/>
            <a:ext cx="2665200" cy="17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/>
          <p:nvPr/>
        </p:nvSpPr>
        <p:spPr>
          <a:xfrm>
            <a:off x="885000" y="2672498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885000" y="3918875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885000" y="1460425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7"/>
          <p:cNvSpPr txBox="1"/>
          <p:nvPr>
            <p:ph type="title"/>
          </p:nvPr>
        </p:nvSpPr>
        <p:spPr>
          <a:xfrm>
            <a:off x="311700" y="28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Autodiagnóstico de tu storytelling</a:t>
            </a:r>
            <a:endParaRPr/>
          </a:p>
        </p:txBody>
      </p:sp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3033600" y="2245362"/>
            <a:ext cx="30768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¿Cuál es su </a:t>
            </a:r>
            <a:r>
              <a:rPr b="1" lang="en" sz="1600"/>
              <a:t>universo visual?</a:t>
            </a:r>
            <a:endParaRPr b="1" sz="1600"/>
          </a:p>
        </p:txBody>
      </p:sp>
      <p:sp>
        <p:nvSpPr>
          <p:cNvPr id="213" name="Google Shape;213;p27"/>
          <p:cNvSpPr txBox="1"/>
          <p:nvPr>
            <p:ph idx="1" type="body"/>
          </p:nvPr>
        </p:nvSpPr>
        <p:spPr>
          <a:xfrm>
            <a:off x="2838750" y="3491716"/>
            <a:ext cx="34665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¿Quién es su </a:t>
            </a:r>
            <a:r>
              <a:rPr b="1" lang="en" sz="1600"/>
              <a:t>reader persona?</a:t>
            </a:r>
            <a:endParaRPr b="1" sz="1600"/>
          </a:p>
        </p:txBody>
      </p:sp>
      <p:sp>
        <p:nvSpPr>
          <p:cNvPr id="214" name="Google Shape;214;p27"/>
          <p:cNvSpPr txBox="1"/>
          <p:nvPr>
            <p:ph idx="1" type="body"/>
          </p:nvPr>
        </p:nvSpPr>
        <p:spPr>
          <a:xfrm>
            <a:off x="1011425" y="1033400"/>
            <a:ext cx="7121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¿Quién es tu marca/negocio </a:t>
            </a:r>
            <a:r>
              <a:rPr b="1" lang="en" sz="1600"/>
              <a:t>como personaje?</a:t>
            </a:r>
            <a:endParaRPr b="1"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>
            <p:ph type="title"/>
          </p:nvPr>
        </p:nvSpPr>
        <p:spPr>
          <a:xfrm>
            <a:off x="311700" y="28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Autodiagnóstico de tu storytelling</a:t>
            </a: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694031" y="1824248"/>
            <a:ext cx="7755900" cy="741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8"/>
          <p:cNvSpPr txBox="1"/>
          <p:nvPr>
            <p:ph idx="1" type="body"/>
          </p:nvPr>
        </p:nvSpPr>
        <p:spPr>
          <a:xfrm>
            <a:off x="694025" y="1413650"/>
            <a:ext cx="77559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¿De qué le habla</a:t>
            </a:r>
            <a:r>
              <a:rPr lang="en" sz="1600"/>
              <a:t> tu marca/negocio a su reader persona?</a:t>
            </a:r>
            <a:endParaRPr sz="1600"/>
          </a:p>
        </p:txBody>
      </p:sp>
      <p:sp>
        <p:nvSpPr>
          <p:cNvPr id="222" name="Google Shape;222;p28"/>
          <p:cNvSpPr/>
          <p:nvPr/>
        </p:nvSpPr>
        <p:spPr>
          <a:xfrm>
            <a:off x="694031" y="3323973"/>
            <a:ext cx="7755900" cy="741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8"/>
          <p:cNvSpPr txBox="1"/>
          <p:nvPr>
            <p:ph idx="1" type="body"/>
          </p:nvPr>
        </p:nvSpPr>
        <p:spPr>
          <a:xfrm>
            <a:off x="694025" y="2913375"/>
            <a:ext cx="77559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¿Cómo beneficia a tu marca/negocio</a:t>
            </a:r>
            <a:r>
              <a:rPr b="1" lang="en" sz="1600"/>
              <a:t> hablarle de ese tema </a:t>
            </a:r>
            <a:r>
              <a:rPr lang="en" sz="1600"/>
              <a:t>a su reader persona?</a:t>
            </a: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/>
          <p:nvPr/>
        </p:nvSpPr>
        <p:spPr>
          <a:xfrm>
            <a:off x="4708426" y="1845752"/>
            <a:ext cx="3550500" cy="87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9"/>
          <p:cNvSpPr/>
          <p:nvPr/>
        </p:nvSpPr>
        <p:spPr>
          <a:xfrm>
            <a:off x="885000" y="3588575"/>
            <a:ext cx="7374000" cy="790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885000" y="1845753"/>
            <a:ext cx="3550500" cy="87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9"/>
          <p:cNvSpPr txBox="1"/>
          <p:nvPr>
            <p:ph type="title"/>
          </p:nvPr>
        </p:nvSpPr>
        <p:spPr>
          <a:xfrm>
            <a:off x="311700" y="28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Historias escritas, audiovisuales y tridimensionales</a:t>
            </a:r>
            <a:endParaRPr sz="2800"/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4771725" y="984950"/>
            <a:ext cx="3423900" cy="7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</a:t>
            </a:r>
            <a:r>
              <a:rPr b="1" lang="en" sz="1600"/>
              <a:t>Cómo le contarías a un cliente, </a:t>
            </a:r>
            <a:r>
              <a:rPr lang="en" sz="1600"/>
              <a:t>cómo tu marca soluciona su problema usando pictogramas?</a:t>
            </a:r>
            <a:endParaRPr sz="1600"/>
          </a:p>
        </p:txBody>
      </p:sp>
      <p:sp>
        <p:nvSpPr>
          <p:cNvPr id="233" name="Google Shape;233;p29"/>
          <p:cNvSpPr txBox="1"/>
          <p:nvPr>
            <p:ph idx="1" type="body"/>
          </p:nvPr>
        </p:nvSpPr>
        <p:spPr>
          <a:xfrm>
            <a:off x="885000" y="3008816"/>
            <a:ext cx="73740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¿Qué tipo de historias puede contar tu marca/negocio?</a:t>
            </a:r>
            <a:r>
              <a:rPr lang="en" sz="1600"/>
              <a:t> Toma en cuenta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los tres tipos de historias, tu reader persona y tu producto/servicio</a:t>
            </a:r>
            <a:endParaRPr sz="1600"/>
          </a:p>
        </p:txBody>
      </p:sp>
      <p:sp>
        <p:nvSpPr>
          <p:cNvPr id="234" name="Google Shape;234;p29"/>
          <p:cNvSpPr txBox="1"/>
          <p:nvPr>
            <p:ph idx="1" type="body"/>
          </p:nvPr>
        </p:nvSpPr>
        <p:spPr>
          <a:xfrm>
            <a:off x="1085850" y="984950"/>
            <a:ext cx="3148800" cy="7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¿Cómo y dónde podrías generar historias</a:t>
            </a:r>
            <a:r>
              <a:rPr lang="en" sz="1600"/>
              <a:t> escritas en tu sitio web o el resto de tu contenido?</a:t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/>
          <p:nvPr/>
        </p:nvSpPr>
        <p:spPr>
          <a:xfrm>
            <a:off x="444450" y="2048800"/>
            <a:ext cx="2345100" cy="2468100"/>
          </a:xfrm>
          <a:prstGeom prst="roundRect">
            <a:avLst>
              <a:gd fmla="val 8152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0"/>
          <p:cNvSpPr txBox="1"/>
          <p:nvPr>
            <p:ph type="title"/>
          </p:nvPr>
        </p:nvSpPr>
        <p:spPr>
          <a:xfrm>
            <a:off x="311700" y="28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Prepara un guión para tu podcast</a:t>
            </a:r>
            <a:endParaRPr sz="2800"/>
          </a:p>
        </p:txBody>
      </p:sp>
      <p:sp>
        <p:nvSpPr>
          <p:cNvPr id="241" name="Google Shape;241;p30"/>
          <p:cNvSpPr txBox="1"/>
          <p:nvPr>
            <p:ph idx="1" type="body"/>
          </p:nvPr>
        </p:nvSpPr>
        <p:spPr>
          <a:xfrm>
            <a:off x="493650" y="972400"/>
            <a:ext cx="2246700" cy="10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¿Cuál es el </a:t>
            </a:r>
            <a:r>
              <a:rPr b="1" lang="en" sz="1500"/>
              <a:t>tema central </a:t>
            </a:r>
            <a:r>
              <a:rPr lang="en" sz="1500"/>
              <a:t>sobre la que va a tratar</a:t>
            </a:r>
            <a:br>
              <a:rPr lang="en" sz="1500"/>
            </a:br>
            <a:r>
              <a:rPr lang="en" sz="1500"/>
              <a:t>y </a:t>
            </a:r>
            <a:r>
              <a:rPr b="1" lang="en" sz="1500"/>
              <a:t>por qué es relevante</a:t>
            </a:r>
            <a:r>
              <a:rPr b="1" lang="en" sz="1500"/>
              <a:t>?</a:t>
            </a:r>
            <a:endParaRPr b="1" sz="1500"/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3325225" y="1596075"/>
            <a:ext cx="3158700" cy="29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Mundo ordinario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Llamada a la aventura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Rechazo a la llamada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Encuentro con el mentor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Cruzando el umbral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Pruebas, aliados y enemigos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Acercamiento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La gran prueba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Recompenza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El camino de vuelta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Resurrección del héroe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Regreso con el elixir</a:t>
            </a:r>
            <a:endParaRPr sz="1500"/>
          </a:p>
        </p:txBody>
      </p:sp>
      <p:sp>
        <p:nvSpPr>
          <p:cNvPr id="243" name="Google Shape;243;p30"/>
          <p:cNvSpPr txBox="1"/>
          <p:nvPr>
            <p:ph idx="1" type="body"/>
          </p:nvPr>
        </p:nvSpPr>
        <p:spPr>
          <a:xfrm>
            <a:off x="3453750" y="939650"/>
            <a:ext cx="537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Aplica el storytelling en la historia auditiva</a:t>
            </a:r>
            <a:r>
              <a:rPr lang="en" sz="1500"/>
              <a:t> que contarás sobre tu producto/servicio para el podcast:</a:t>
            </a:r>
            <a:endParaRPr sz="1500"/>
          </a:p>
        </p:txBody>
      </p:sp>
      <p:sp>
        <p:nvSpPr>
          <p:cNvPr id="244" name="Google Shape;244;p30"/>
          <p:cNvSpPr/>
          <p:nvPr/>
        </p:nvSpPr>
        <p:spPr>
          <a:xfrm>
            <a:off x="6483925" y="1680225"/>
            <a:ext cx="2309700" cy="2836800"/>
          </a:xfrm>
          <a:prstGeom prst="roundRect">
            <a:avLst>
              <a:gd fmla="val 572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5" name="Google Shape;245;p30"/>
          <p:cNvCxnSpPr/>
          <p:nvPr/>
        </p:nvCxnSpPr>
        <p:spPr>
          <a:xfrm>
            <a:off x="3093725" y="1054609"/>
            <a:ext cx="0" cy="3513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title"/>
          </p:nvPr>
        </p:nvSpPr>
        <p:spPr>
          <a:xfrm>
            <a:off x="311700" y="28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Prepara un guión para tu podcast</a:t>
            </a:r>
            <a:endParaRPr sz="2800"/>
          </a:p>
        </p:txBody>
      </p:sp>
      <p:sp>
        <p:nvSpPr>
          <p:cNvPr id="251" name="Google Shape;251;p31"/>
          <p:cNvSpPr/>
          <p:nvPr/>
        </p:nvSpPr>
        <p:spPr>
          <a:xfrm>
            <a:off x="885000" y="3285098"/>
            <a:ext cx="7374000" cy="797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Define el nombre de tu podcast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885000" y="1671650"/>
            <a:ext cx="7374000" cy="797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1"/>
          <p:cNvSpPr txBox="1"/>
          <p:nvPr>
            <p:ph idx="1" type="body"/>
          </p:nvPr>
        </p:nvSpPr>
        <p:spPr>
          <a:xfrm>
            <a:off x="3033600" y="2824599"/>
            <a:ext cx="30768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¿Cuál es su </a:t>
            </a:r>
            <a:r>
              <a:rPr b="1" lang="en" sz="1600"/>
              <a:t>universo visual?</a:t>
            </a:r>
            <a:endParaRPr b="1" sz="1600"/>
          </a:p>
        </p:txBody>
      </p:sp>
      <p:sp>
        <p:nvSpPr>
          <p:cNvPr id="254" name="Google Shape;254;p31"/>
          <p:cNvSpPr txBox="1"/>
          <p:nvPr>
            <p:ph idx="1" type="body"/>
          </p:nvPr>
        </p:nvSpPr>
        <p:spPr>
          <a:xfrm>
            <a:off x="885150" y="1211138"/>
            <a:ext cx="73740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Redacta el mensaje de bienvenida de los episodios</a:t>
            </a:r>
            <a:endParaRPr b="1"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title"/>
          </p:nvPr>
        </p:nvSpPr>
        <p:spPr>
          <a:xfrm>
            <a:off x="311700" y="28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Prepara un guión para tu podcast</a:t>
            </a:r>
            <a:endParaRPr sz="2800"/>
          </a:p>
        </p:txBody>
      </p:sp>
      <p:sp>
        <p:nvSpPr>
          <p:cNvPr id="260" name="Google Shape;260;p32"/>
          <p:cNvSpPr/>
          <p:nvPr/>
        </p:nvSpPr>
        <p:spPr>
          <a:xfrm>
            <a:off x="385525" y="1320300"/>
            <a:ext cx="8373000" cy="3170700"/>
          </a:xfrm>
          <a:prstGeom prst="roundRect">
            <a:avLst>
              <a:gd fmla="val 7244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2"/>
          <p:cNvSpPr txBox="1"/>
          <p:nvPr>
            <p:ph idx="1" type="body"/>
          </p:nvPr>
        </p:nvSpPr>
        <p:spPr>
          <a:xfrm>
            <a:off x="885150" y="723588"/>
            <a:ext cx="73740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Prepara el </a:t>
            </a:r>
            <a:r>
              <a:rPr b="1" lang="en" sz="1600"/>
              <a:t>guión del primer podcast </a:t>
            </a:r>
            <a:r>
              <a:rPr lang="en" sz="1600"/>
              <a:t>considerando todo lo anterior</a:t>
            </a:r>
            <a:endParaRPr b="1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311700" y="43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Prisma de Identidad de marca</a:t>
            </a:r>
            <a:endParaRPr/>
          </a:p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1206300" y="1512375"/>
            <a:ext cx="67314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Aspecto Físico: </a:t>
            </a:r>
            <a:r>
              <a:rPr lang="en" sz="1600"/>
              <a:t>¿qué persona es? ¿cómo se vería?</a:t>
            </a:r>
            <a:endParaRPr sz="1600"/>
          </a:p>
        </p:txBody>
      </p:sp>
      <p:sp>
        <p:nvSpPr>
          <p:cNvPr id="46" name="Google Shape;46;p9"/>
          <p:cNvSpPr/>
          <p:nvPr/>
        </p:nvSpPr>
        <p:spPr>
          <a:xfrm>
            <a:off x="885000" y="2041900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1206300" y="2828400"/>
            <a:ext cx="67314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Relaciones:</a:t>
            </a:r>
            <a:r>
              <a:rPr lang="en" sz="1600"/>
              <a:t> ¿cómo se comporta esa marca con los demás?</a:t>
            </a:r>
            <a:endParaRPr sz="1600"/>
          </a:p>
        </p:txBody>
      </p:sp>
      <p:sp>
        <p:nvSpPr>
          <p:cNvPr id="48" name="Google Shape;48;p9"/>
          <p:cNvSpPr/>
          <p:nvPr/>
        </p:nvSpPr>
        <p:spPr>
          <a:xfrm>
            <a:off x="885000" y="3357925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311700" y="43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Prisma de Identidad de marca</a:t>
            </a:r>
            <a:endParaRPr/>
          </a:p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206300" y="1512375"/>
            <a:ext cx="67314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Reflejo: </a:t>
            </a:r>
            <a:r>
              <a:rPr lang="en" sz="1600"/>
              <a:t>¿cuál es la percepción del consumidor?</a:t>
            </a:r>
            <a:endParaRPr sz="1600"/>
          </a:p>
        </p:txBody>
      </p:sp>
      <p:sp>
        <p:nvSpPr>
          <p:cNvPr id="55" name="Google Shape;55;p10"/>
          <p:cNvSpPr/>
          <p:nvPr/>
        </p:nvSpPr>
        <p:spPr>
          <a:xfrm>
            <a:off x="885000" y="2041900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206300" y="2828400"/>
            <a:ext cx="67314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Personalidad: </a:t>
            </a:r>
            <a:r>
              <a:rPr lang="en" sz="1600"/>
              <a:t>¿cuál es el carácter que transmite?</a:t>
            </a:r>
            <a:endParaRPr sz="1600"/>
          </a:p>
        </p:txBody>
      </p:sp>
      <p:sp>
        <p:nvSpPr>
          <p:cNvPr id="57" name="Google Shape;57;p10"/>
          <p:cNvSpPr/>
          <p:nvPr/>
        </p:nvSpPr>
        <p:spPr>
          <a:xfrm>
            <a:off x="885000" y="3357925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11700" y="43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Prisma de Identidad de marca</a:t>
            </a:r>
            <a:endParaRPr/>
          </a:p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1206300" y="1512375"/>
            <a:ext cx="67314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Cultura: </a:t>
            </a:r>
            <a:r>
              <a:rPr lang="en" sz="1600"/>
              <a:t>¿cuál es su sistema de valores?</a:t>
            </a:r>
            <a:endParaRPr sz="1600"/>
          </a:p>
        </p:txBody>
      </p:sp>
      <p:sp>
        <p:nvSpPr>
          <p:cNvPr id="64" name="Google Shape;64;p11"/>
          <p:cNvSpPr/>
          <p:nvPr/>
        </p:nvSpPr>
        <p:spPr>
          <a:xfrm>
            <a:off x="885000" y="2041900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1206300" y="2828400"/>
            <a:ext cx="67314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Auto-imagen: </a:t>
            </a:r>
            <a:r>
              <a:rPr lang="en" sz="1600"/>
              <a:t>¿cuál es la percepción de terceras personas?</a:t>
            </a:r>
            <a:endParaRPr sz="1600"/>
          </a:p>
        </p:txBody>
      </p:sp>
      <p:sp>
        <p:nvSpPr>
          <p:cNvPr id="66" name="Google Shape;66;p11"/>
          <p:cNvSpPr/>
          <p:nvPr/>
        </p:nvSpPr>
        <p:spPr>
          <a:xfrm>
            <a:off x="885000" y="3357925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Propuesta de valor de la marca</a:t>
            </a:r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75" y="1670375"/>
            <a:ext cx="7587451" cy="263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Propuesta de valor de la marca</a:t>
            </a:r>
            <a:endParaRPr/>
          </a:p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1253675" y="1731275"/>
            <a:ext cx="2925600" cy="21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Analiza:</a:t>
            </a:r>
            <a:endParaRPr b="1" sz="1600"/>
          </a:p>
          <a:p>
            <a:pPr indent="-27305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 identidad de tu negocio</a:t>
            </a:r>
            <a:endParaRPr sz="1600"/>
          </a:p>
          <a:p>
            <a:pPr indent="-27305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 solución diferencial de tu negocio</a:t>
            </a:r>
            <a:endParaRPr sz="1600"/>
          </a:p>
          <a:p>
            <a:pPr indent="-273050" lvl="0" marL="3429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El nicho con el problema específico que atacas</a:t>
            </a:r>
            <a:endParaRPr sz="1600"/>
          </a:p>
        </p:txBody>
      </p:sp>
      <p:sp>
        <p:nvSpPr>
          <p:cNvPr id="79" name="Google Shape;79;p13"/>
          <p:cNvSpPr/>
          <p:nvPr/>
        </p:nvSpPr>
        <p:spPr>
          <a:xfrm>
            <a:off x="4797250" y="1449875"/>
            <a:ext cx="3135000" cy="2715600"/>
          </a:xfrm>
          <a:prstGeom prst="roundRect">
            <a:avLst>
              <a:gd fmla="val 7454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4797250" y="1449875"/>
            <a:ext cx="31350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¿Cuál es tu </a:t>
            </a:r>
            <a:r>
              <a:rPr b="1" lang="en" sz="1600"/>
              <a:t>propuesta de valor?</a:t>
            </a:r>
            <a:endParaRPr sz="1600"/>
          </a:p>
        </p:txBody>
      </p:sp>
      <p:cxnSp>
        <p:nvCxnSpPr>
          <p:cNvPr id="81" name="Google Shape;81;p13"/>
          <p:cNvCxnSpPr/>
          <p:nvPr/>
        </p:nvCxnSpPr>
        <p:spPr>
          <a:xfrm>
            <a:off x="4811350" y="1901466"/>
            <a:ext cx="31068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13"/>
          <p:cNvSpPr txBox="1"/>
          <p:nvPr/>
        </p:nvSpPr>
        <p:spPr>
          <a:xfrm>
            <a:off x="5032150" y="2057300"/>
            <a:ext cx="2665200" cy="19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311700" y="400400"/>
            <a:ext cx="85206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Comunicación Integrada de Marketing</a:t>
            </a:r>
            <a:endParaRPr sz="3400"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 b="0" l="0" r="0" t="10209"/>
          <a:stretch/>
        </p:blipFill>
        <p:spPr>
          <a:xfrm>
            <a:off x="224575" y="1046025"/>
            <a:ext cx="8694851" cy="34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311700" y="314075"/>
            <a:ext cx="85206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Comunicación Integrada de Marketing</a:t>
            </a:r>
            <a:endParaRPr sz="3400"/>
          </a:p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1206300" y="2219950"/>
            <a:ext cx="6731400" cy="3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¿Cuáles son tus productos o servicios?</a:t>
            </a:r>
            <a:endParaRPr b="1" sz="1600"/>
          </a:p>
        </p:txBody>
      </p:sp>
      <p:sp>
        <p:nvSpPr>
          <p:cNvPr id="95" name="Google Shape;95;p15"/>
          <p:cNvSpPr/>
          <p:nvPr/>
        </p:nvSpPr>
        <p:spPr>
          <a:xfrm>
            <a:off x="885000" y="2615438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1692900" y="3271350"/>
            <a:ext cx="57582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¿Cuáles son los mensajes de cada producto o servicio, dirigido hacia el mensaje central?</a:t>
            </a:r>
            <a:endParaRPr b="1" sz="1600"/>
          </a:p>
        </p:txBody>
      </p:sp>
      <p:sp>
        <p:nvSpPr>
          <p:cNvPr id="97" name="Google Shape;97;p15"/>
          <p:cNvSpPr/>
          <p:nvPr/>
        </p:nvSpPr>
        <p:spPr>
          <a:xfrm>
            <a:off x="885000" y="3918875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1206300" y="1053425"/>
            <a:ext cx="6731400" cy="4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¿Cuál es tu mensaje central?</a:t>
            </a:r>
            <a:endParaRPr b="1" sz="1600"/>
          </a:p>
        </p:txBody>
      </p:sp>
      <p:sp>
        <p:nvSpPr>
          <p:cNvPr id="99" name="Google Shape;99;p15"/>
          <p:cNvSpPr/>
          <p:nvPr/>
        </p:nvSpPr>
        <p:spPr>
          <a:xfrm>
            <a:off x="885000" y="1460425"/>
            <a:ext cx="73740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Aquí tu respuesta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012354"/>
      </a:dk2>
      <a:lt2>
        <a:srgbClr val="EEEEEE"/>
      </a:lt2>
      <a:accent1>
        <a:srgbClr val="0077FF"/>
      </a:accent1>
      <a:accent2>
        <a:srgbClr val="212121"/>
      </a:accent2>
      <a:accent3>
        <a:srgbClr val="78909C"/>
      </a:accent3>
      <a:accent4>
        <a:srgbClr val="FFAB40"/>
      </a:accent4>
      <a:accent5>
        <a:srgbClr val="FFFFFF"/>
      </a:accent5>
      <a:accent6>
        <a:srgbClr val="EEFF41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